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</p:sldMasterIdLst>
  <p:notesMasterIdLst>
    <p:notesMasterId r:id="rId14"/>
  </p:notesMasterIdLst>
  <p:sldIdLst>
    <p:sldId id="283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85" r:id="rId12"/>
    <p:sldId id="284" r:id="rId13"/>
  </p:sldIdLst>
  <p:sldSz cx="3960813" cy="3060700"/>
  <p:notesSz cx="9144000" cy="6858000"/>
  <p:defaultTextStyle>
    <a:defPPr>
      <a:defRPr lang="vi-VN"/>
    </a:defPPr>
    <a:lvl1pPr marL="0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200574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401147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601721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802295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002868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203442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1404015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1604589" algn="l" defTabSz="401147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60" d="100"/>
          <a:sy n="160" d="100"/>
        </p:scale>
        <p:origin x="-1560" y="-30"/>
      </p:cViewPr>
      <p:guideLst>
        <p:guide orient="horz" pos="1285"/>
        <p:guide pos="93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399793-F94C-4148-8692-1DA4B81A841E}" type="datetimeFigureOut">
              <a:rPr lang="vi-VN" smtClean="0"/>
              <a:t>06/11/2017</a:t>
            </a:fld>
            <a:endParaRPr lang="vi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08300" y="514350"/>
            <a:ext cx="33274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vi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586A50-3324-45C8-831B-8BB5B8466125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80164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1pPr>
    <a:lvl2pPr marL="200574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2pPr>
    <a:lvl3pPr marL="401147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3pPr>
    <a:lvl4pPr marL="601721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4pPr>
    <a:lvl5pPr marL="802295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5pPr>
    <a:lvl6pPr marL="1002868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6pPr>
    <a:lvl7pPr marL="1203442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7pPr>
    <a:lvl8pPr marL="1404015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8pPr>
    <a:lvl9pPr marL="1604589" algn="l" defTabSz="40114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914401" y="3257550"/>
            <a:ext cx="7315199" cy="30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2908300" y="514350"/>
            <a:ext cx="33274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914401" y="3257550"/>
            <a:ext cx="7315199" cy="3086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2908300" y="514350"/>
            <a:ext cx="3327400" cy="25717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495102" y="500906"/>
            <a:ext cx="2970610" cy="1065577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800"/>
            </a:lvl2pPr>
            <a:lvl3pPr lvl="2" indent="0">
              <a:spcBef>
                <a:spcPts val="0"/>
              </a:spcBef>
              <a:buNone/>
              <a:defRPr sz="800"/>
            </a:lvl3pPr>
            <a:lvl4pPr lvl="3" indent="0">
              <a:spcBef>
                <a:spcPts val="0"/>
              </a:spcBef>
              <a:buNone/>
              <a:defRPr sz="800"/>
            </a:lvl4pPr>
            <a:lvl5pPr lvl="4" indent="0">
              <a:spcBef>
                <a:spcPts val="0"/>
              </a:spcBef>
              <a:buNone/>
              <a:defRPr sz="800"/>
            </a:lvl5pPr>
            <a:lvl6pPr lvl="5" indent="0">
              <a:spcBef>
                <a:spcPts val="0"/>
              </a:spcBef>
              <a:buNone/>
              <a:defRPr sz="800"/>
            </a:lvl6pPr>
            <a:lvl7pPr lvl="6" indent="0">
              <a:spcBef>
                <a:spcPts val="0"/>
              </a:spcBef>
              <a:buNone/>
              <a:defRPr sz="800"/>
            </a:lvl7pPr>
            <a:lvl8pPr lvl="7" indent="0">
              <a:spcBef>
                <a:spcPts val="0"/>
              </a:spcBef>
              <a:buNone/>
              <a:defRPr sz="800"/>
            </a:lvl8pPr>
            <a:lvl9pPr lvl="8" indent="0">
              <a:spcBef>
                <a:spcPts val="0"/>
              </a:spcBef>
              <a:buNone/>
              <a:defRPr sz="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495102" y="1607576"/>
            <a:ext cx="2970610" cy="738960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t" anchorCtr="0"/>
          <a:lstStyle>
            <a:lvl1pPr marL="0" marR="0" lvl="0" indent="0" algn="ctr" rtl="0">
              <a:lnSpc>
                <a:spcPct val="90000"/>
              </a:lnSpc>
              <a:spcBef>
                <a:spcPts val="439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ctr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Font typeface="Arial"/>
              <a:buNone/>
              <a:defRPr sz="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272307" y="2836816"/>
            <a:ext cx="891182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1D8BD707-D9CF-40AE-B4C6-C98DA3205C09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1312020" y="2836816"/>
            <a:ext cx="1336774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ct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571">
              <a:lnSpc>
                <a:spcPts val="724"/>
              </a:lnSpc>
            </a:pPr>
            <a:r>
              <a:rPr lang="vi-VN" spc="-2" smtClean="0"/>
              <a:t>HTML5/ Định dạng </a:t>
            </a:r>
            <a:r>
              <a:rPr lang="vi-VN" spc="-4" smtClean="0"/>
              <a:t>văn</a:t>
            </a:r>
            <a:r>
              <a:rPr lang="vi-VN" spc="-42" smtClean="0"/>
              <a:t> </a:t>
            </a:r>
            <a:r>
              <a:rPr lang="vi-VN" spc="-2" smtClean="0"/>
              <a:t>bản</a:t>
            </a:r>
            <a:endParaRPr lang="vi-VN" spc="-2" dirty="0"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3738018" y="2897747"/>
            <a:ext cx="148530" cy="162954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ctr" anchorCtr="0">
            <a:noAutofit/>
          </a:bodyPr>
          <a:lstStyle>
            <a:lvl1pPr algn="ctr">
              <a:defRPr sz="800" b="1">
                <a:solidFill>
                  <a:schemeClr val="bg1"/>
                </a:solidFill>
              </a:defRPr>
            </a:lvl1pPr>
          </a:lstStyle>
          <a:p>
            <a:pPr marL="11143">
              <a:lnSpc>
                <a:spcPts val="630"/>
              </a:lnSpc>
            </a:pPr>
            <a:fld id="{81D60167-4931-47E6-BA6A-407CBD079E47}" type="slidenum">
              <a:rPr lang="vi-VN" smtClean="0"/>
              <a:pPr marL="11143">
                <a:lnSpc>
                  <a:spcPts val="630"/>
                </a:lnSpc>
              </a:pPr>
              <a:t>‹#›</a:t>
            </a:fld>
            <a:endParaRPr lang="vi-VN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 hasCustomPrompt="1"/>
          </p:nvPr>
        </p:nvSpPr>
        <p:spPr>
          <a:xfrm>
            <a:off x="272306" y="162954"/>
            <a:ext cx="3416201" cy="591593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1100" b="1" i="0" u="none" strike="noStrike" cap="none">
                <a:solidFill>
                  <a:srgbClr val="7030A0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800"/>
            </a:lvl2pPr>
            <a:lvl3pPr lvl="2" indent="0">
              <a:spcBef>
                <a:spcPts val="0"/>
              </a:spcBef>
              <a:buNone/>
              <a:defRPr sz="800"/>
            </a:lvl3pPr>
            <a:lvl4pPr lvl="3" indent="0">
              <a:spcBef>
                <a:spcPts val="0"/>
              </a:spcBef>
              <a:buNone/>
              <a:defRPr sz="800"/>
            </a:lvl4pPr>
            <a:lvl5pPr lvl="4" indent="0">
              <a:spcBef>
                <a:spcPts val="0"/>
              </a:spcBef>
              <a:buNone/>
              <a:defRPr sz="800"/>
            </a:lvl5pPr>
            <a:lvl6pPr lvl="5" indent="0">
              <a:spcBef>
                <a:spcPts val="0"/>
              </a:spcBef>
              <a:buNone/>
              <a:defRPr sz="800"/>
            </a:lvl6pPr>
            <a:lvl7pPr lvl="6" indent="0">
              <a:spcBef>
                <a:spcPts val="0"/>
              </a:spcBef>
              <a:buNone/>
              <a:defRPr sz="800"/>
            </a:lvl7pPr>
            <a:lvl8pPr lvl="7" indent="0">
              <a:spcBef>
                <a:spcPts val="0"/>
              </a:spcBef>
              <a:buNone/>
              <a:defRPr sz="800"/>
            </a:lvl8pPr>
            <a:lvl9pPr lvl="8" indent="0">
              <a:spcBef>
                <a:spcPts val="0"/>
              </a:spcBef>
              <a:buNone/>
              <a:defRPr sz="800"/>
            </a:lvl9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272306" y="814770"/>
            <a:ext cx="3416201" cy="1941986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t" anchorCtr="0"/>
          <a:lstStyle>
            <a:lvl1pPr marL="100287" marR="0" lvl="0" indent="-22286" algn="l" rtl="0">
              <a:lnSpc>
                <a:spcPct val="90000"/>
              </a:lnSpc>
              <a:spcBef>
                <a:spcPts val="439"/>
              </a:spcBef>
              <a:buClr>
                <a:schemeClr val="dk1"/>
              </a:buClr>
              <a:buSzPct val="1000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00860" marR="0" lvl="1" indent="-33429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501434" marR="0" lvl="2" indent="-44572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702008" marR="0" lvl="3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902581" marR="0" lvl="4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103155" marR="0" lvl="5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303729" marR="0" lvl="6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504302" marR="0" lvl="7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704876" marR="0" lvl="8" indent="-50143" algn="l" rtl="0">
              <a:lnSpc>
                <a:spcPct val="90000"/>
              </a:lnSpc>
              <a:spcBef>
                <a:spcPts val="219"/>
              </a:spcBef>
              <a:buClr>
                <a:schemeClr val="dk1"/>
              </a:buClr>
              <a:buSzPct val="1000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3762773" y="2881876"/>
            <a:ext cx="173285" cy="162954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ctr" anchorCtr="0">
            <a:noAutofit/>
          </a:bodyPr>
          <a:lstStyle>
            <a:lvl1pPr algn="ctr">
              <a:defRPr sz="700" b="1">
                <a:solidFill>
                  <a:schemeClr val="bg1"/>
                </a:solidFill>
              </a:defRPr>
            </a:lvl1pPr>
          </a:lstStyle>
          <a:p>
            <a:pPr marL="11143">
              <a:lnSpc>
                <a:spcPts val="630"/>
              </a:lnSpc>
            </a:pPr>
            <a:fld id="{81D60167-4931-47E6-BA6A-407CBD079E47}" type="slidenum">
              <a:rPr lang="vi-VN" smtClean="0"/>
              <a:pPr marL="11143">
                <a:lnSpc>
                  <a:spcPts val="630"/>
                </a:lnSpc>
              </a:pPr>
              <a:t>‹#›</a:t>
            </a:fld>
            <a:endParaRPr lang="vi-V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72306" y="162954"/>
            <a:ext cx="3416201" cy="591593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272306" y="814770"/>
            <a:ext cx="3416201" cy="1941986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272307" y="2836816"/>
            <a:ext cx="891182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l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1D8BD707-D9CF-40AE-B4C6-C98DA3205C09}" type="datetimeFigureOut">
              <a:rPr lang="en-US" smtClean="0"/>
              <a:t>11/6/2017</a:t>
            </a:fld>
            <a:endParaRPr lang="en-US"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1312020" y="2836816"/>
            <a:ext cx="1336774" cy="162954"/>
          </a:xfrm>
          <a:prstGeom prst="rect">
            <a:avLst/>
          </a:prstGeom>
          <a:noFill/>
          <a:ln>
            <a:noFill/>
          </a:ln>
        </p:spPr>
        <p:txBody>
          <a:bodyPr lIns="40108" tIns="40108" rIns="40108" bIns="40108" anchor="ctr" anchorCtr="0"/>
          <a:lstStyle>
            <a:lvl1pPr marL="0" marR="0" lvl="0" indent="0" algn="ctr" rtl="0">
              <a:spcBef>
                <a:spcPts val="0"/>
              </a:spcBef>
              <a:buNone/>
              <a:defRPr sz="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200574" marR="0" lvl="1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401147" marR="0" lvl="2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601721" marR="0" lvl="3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802295" marR="0" lvl="4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002868" marR="0" lvl="5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3442" marR="0" lvl="6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404015" marR="0" lvl="7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604589" marR="0" lvl="8" indent="0" algn="l" rtl="0">
              <a:spcBef>
                <a:spcPts val="0"/>
              </a:spcBef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5571">
              <a:lnSpc>
                <a:spcPts val="724"/>
              </a:lnSpc>
            </a:pPr>
            <a:r>
              <a:rPr lang="vi-VN" spc="-2" smtClean="0"/>
              <a:t>HTML5/ Định dạng </a:t>
            </a:r>
            <a:r>
              <a:rPr lang="vi-VN" spc="-4" smtClean="0"/>
              <a:t>văn</a:t>
            </a:r>
            <a:r>
              <a:rPr lang="vi-VN" spc="-42" smtClean="0"/>
              <a:t> </a:t>
            </a:r>
            <a:r>
              <a:rPr lang="vi-VN" spc="-2" smtClean="0"/>
              <a:t>bản</a:t>
            </a:r>
            <a:endParaRPr lang="vi-VN" spc="-2" dirty="0"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3738018" y="2900014"/>
            <a:ext cx="173285" cy="162954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ctr" anchorCtr="0">
            <a:noAutofit/>
          </a:bodyPr>
          <a:lstStyle>
            <a:lvl1pPr algn="ctr">
              <a:defRPr sz="700" b="1"/>
            </a:lvl1pPr>
          </a:lstStyle>
          <a:p>
            <a:pPr marL="11143">
              <a:lnSpc>
                <a:spcPts val="630"/>
              </a:lnSpc>
            </a:pPr>
            <a:fld id="{81D60167-4931-47E6-BA6A-407CBD079E47}" type="slidenum">
              <a:rPr lang="vi-VN" smtClean="0"/>
              <a:pPr marL="11143">
                <a:lnSpc>
                  <a:spcPts val="630"/>
                </a:lnSpc>
              </a:pPr>
              <a:t>‹#›</a:t>
            </a:fld>
            <a:endParaRPr lang="vi-VN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None/>
        <a:defRPr sz="6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ptech-worldwide.com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aptech-woldwide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ptech-worldwide.com/pages/about-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customercare@aptech.ac.in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4018140" cy="3066665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/>
          <p:nvPr/>
        </p:nvSpPr>
        <p:spPr>
          <a:xfrm>
            <a:off x="272306" y="996275"/>
            <a:ext cx="3538380" cy="728005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t" anchorCtr="0">
            <a:noAutofit/>
          </a:bodyPr>
          <a:lstStyle/>
          <a:p>
            <a:pPr algn="ctr">
              <a:buSzPct val="25000"/>
            </a:pPr>
            <a:r>
              <a:rPr lang="en-US" sz="21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BÀI 04:</a:t>
            </a:r>
          </a:p>
          <a:p>
            <a:pPr algn="ctr">
              <a:buSzPct val="25000"/>
            </a:pPr>
            <a:r>
              <a:rPr lang="en-US" sz="1400" b="1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TẠO HYPERLINKS VÀ ANCHORS</a:t>
            </a:r>
          </a:p>
        </p:txBody>
      </p:sp>
    </p:spTree>
    <p:extLst>
      <p:ext uri="{BB962C8B-B14F-4D97-AF65-F5344CB8AC3E}">
        <p14:creationId xmlns:p14="http://schemas.microsoft.com/office/powerpoint/2010/main" val="786769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7628" y="38769"/>
            <a:ext cx="3917244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0121" y="58243"/>
            <a:ext cx="3431604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pc="-4" dirty="0"/>
              <a:t>LIÊN </a:t>
            </a:r>
            <a:r>
              <a:rPr lang="vi-VN" spc="-26" dirty="0"/>
              <a:t>KẾT </a:t>
            </a:r>
            <a:r>
              <a:rPr lang="vi-VN" spc="-7" dirty="0"/>
              <a:t>TỚI </a:t>
            </a:r>
            <a:r>
              <a:rPr lang="vi-VN" spc="-9" dirty="0"/>
              <a:t>CÁC </a:t>
            </a:r>
            <a:r>
              <a:rPr lang="vi-VN" spc="-4" dirty="0"/>
              <a:t>LOẠI NỘI DUNG</a:t>
            </a:r>
            <a:r>
              <a:rPr lang="vi-VN" spc="26" dirty="0"/>
              <a:t> </a:t>
            </a:r>
            <a:r>
              <a:rPr lang="vi-VN" spc="-2" dirty="0"/>
              <a:t>KHÁC</a:t>
            </a:r>
          </a:p>
        </p:txBody>
      </p:sp>
      <p:sp>
        <p:nvSpPr>
          <p:cNvPr id="16" name="object 16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10</a:t>
            </a:fld>
            <a:endParaRPr dirty="0"/>
          </a:p>
        </p:txBody>
      </p:sp>
      <p:sp>
        <p:nvSpPr>
          <p:cNvPr id="17" name="object 4"/>
          <p:cNvSpPr txBox="1"/>
          <p:nvPr/>
        </p:nvSpPr>
        <p:spPr>
          <a:xfrm>
            <a:off x="179337" y="420358"/>
            <a:ext cx="3583160" cy="1876096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125916" marR="2507" indent="-120344" algn="just">
              <a:lnSpc>
                <a:spcPct val="151400"/>
              </a:lnSpc>
              <a:spcBef>
                <a:spcPts val="4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Siêu 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cũng có thể được sử dụng để </a:t>
            </a:r>
            <a:r>
              <a:rPr spc="-2" dirty="0">
                <a:latin typeface="Calibri"/>
                <a:cs typeface="Calibri"/>
              </a:rPr>
              <a:t>liên </a:t>
            </a:r>
            <a:r>
              <a:rPr spc="-9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đến các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</a:t>
            </a:r>
            <a:r>
              <a:rPr spc="-2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-4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 khác.</a:t>
            </a:r>
          </a:p>
          <a:p>
            <a:pPr marL="125916" marR="2229" indent="-120344" algn="just">
              <a:lnSpc>
                <a:spcPct val="151400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Một số loại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thường 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trên các trang web sử dụng các siêu 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là  các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nén (zip)., Các file thực </a:t>
            </a:r>
            <a:r>
              <a:rPr spc="-2" dirty="0">
                <a:latin typeface="Calibri"/>
                <a:cs typeface="Calibri"/>
              </a:rPr>
              <a:t>thi </a:t>
            </a:r>
            <a:r>
              <a:rPr spc="-4" dirty="0">
                <a:latin typeface="Calibri"/>
                <a:cs typeface="Calibri"/>
              </a:rPr>
              <a:t>(exe)., </a:t>
            </a:r>
            <a:r>
              <a:rPr spc="-20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(doc.), Các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trình đọc  </a:t>
            </a:r>
            <a:r>
              <a:rPr spc="2" dirty="0">
                <a:latin typeface="Calibri"/>
                <a:cs typeface="Calibri"/>
              </a:rPr>
              <a:t>PDF</a:t>
            </a:r>
            <a:r>
              <a:rPr spc="-4" dirty="0">
                <a:latin typeface="Calibri"/>
                <a:cs typeface="Calibri"/>
              </a:rPr>
              <a:t> </a:t>
            </a:r>
            <a:r>
              <a:rPr spc="-9" dirty="0">
                <a:latin typeface="Calibri"/>
                <a:cs typeface="Calibri"/>
              </a:rPr>
              <a:t>(pdf.)</a:t>
            </a:r>
            <a:endParaRPr dirty="0">
              <a:latin typeface="Calibri"/>
              <a:cs typeface="Calibri"/>
            </a:endParaRPr>
          </a:p>
          <a:p>
            <a:pPr marL="125916" indent="-120344">
              <a:spcBef>
                <a:spcPts val="50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Siêu 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cũng có </a:t>
            </a:r>
            <a:r>
              <a:rPr spc="2" dirty="0">
                <a:latin typeface="Calibri"/>
                <a:cs typeface="Calibri"/>
              </a:rPr>
              <a:t>thể </a:t>
            </a:r>
            <a:r>
              <a:rPr dirty="0">
                <a:latin typeface="Calibri"/>
                <a:cs typeface="Calibri"/>
              </a:rPr>
              <a:t>được sử dụng </a:t>
            </a:r>
            <a:r>
              <a:rPr spc="2" dirty="0">
                <a:latin typeface="Calibri"/>
                <a:cs typeface="Calibri"/>
              </a:rPr>
              <a:t>để </a:t>
            </a:r>
            <a:r>
              <a:rPr dirty="0">
                <a:latin typeface="Calibri"/>
                <a:cs typeface="Calibri"/>
              </a:rPr>
              <a:t>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spc="2" dirty="0">
                <a:latin typeface="Calibri"/>
                <a:cs typeface="Calibri"/>
              </a:rPr>
              <a:t>đến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2" dirty="0">
                <a:latin typeface="Calibri"/>
                <a:cs typeface="Calibri"/>
              </a:rPr>
              <a:t>ảnh </a:t>
            </a:r>
            <a:r>
              <a:rPr dirty="0">
                <a:latin typeface="Calibri"/>
                <a:cs typeface="Calibri"/>
              </a:rPr>
              <a:t>.jpg </a:t>
            </a:r>
            <a:r>
              <a:rPr spc="-18" dirty="0">
                <a:latin typeface="Calibri"/>
                <a:cs typeface="Calibri"/>
              </a:rPr>
              <a:t>Và</a:t>
            </a:r>
            <a:r>
              <a:rPr spc="-111" dirty="0">
                <a:latin typeface="Calibri"/>
                <a:cs typeface="Calibri"/>
              </a:rPr>
              <a:t> </a:t>
            </a:r>
            <a:r>
              <a:rPr spc="-9" dirty="0">
                <a:latin typeface="Calibri"/>
                <a:cs typeface="Calibri"/>
              </a:rPr>
              <a:t>.gif.</a:t>
            </a:r>
            <a:endParaRPr dirty="0">
              <a:latin typeface="Calibri"/>
              <a:cs typeface="Calibri"/>
            </a:endParaRPr>
          </a:p>
          <a:p>
            <a:pPr marL="125916" indent="-120344">
              <a:spcBef>
                <a:spcPts val="500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Để</a:t>
            </a:r>
            <a:r>
              <a:rPr spc="37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xác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định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một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tập</a:t>
            </a:r>
            <a:r>
              <a:rPr spc="3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tin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thay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vì</a:t>
            </a:r>
            <a:r>
              <a:rPr spc="4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các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trang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web,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tên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của</a:t>
            </a:r>
            <a:r>
              <a:rPr spc="37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tập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tin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phải</a:t>
            </a:r>
            <a:r>
              <a:rPr spc="37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được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cung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cấp</a:t>
            </a:r>
          </a:p>
          <a:p>
            <a:pPr marL="125916">
              <a:spcBef>
                <a:spcPts val="1053"/>
              </a:spcBef>
            </a:pPr>
            <a:r>
              <a:rPr dirty="0">
                <a:latin typeface="Calibri"/>
                <a:cs typeface="Calibri"/>
              </a:rPr>
              <a:t>trong thẻ </a:t>
            </a:r>
            <a:r>
              <a:rPr spc="2" dirty="0">
                <a:latin typeface="Calibri"/>
                <a:cs typeface="Calibri"/>
              </a:rPr>
              <a:t>&lt;a&gt; như </a:t>
            </a:r>
            <a:r>
              <a:rPr dirty="0">
                <a:latin typeface="Calibri"/>
                <a:cs typeface="Calibri"/>
              </a:rPr>
              <a:t>trong </a:t>
            </a:r>
            <a:r>
              <a:rPr spc="2" dirty="0">
                <a:latin typeface="Calibri"/>
                <a:cs typeface="Calibri"/>
              </a:rPr>
              <a:t>đoạn mã </a:t>
            </a:r>
            <a:r>
              <a:rPr dirty="0">
                <a:latin typeface="Calibri"/>
                <a:cs typeface="Calibri"/>
              </a:rPr>
              <a:t>sau</a:t>
            </a:r>
            <a:r>
              <a:rPr spc="-5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đây:</a:t>
            </a:r>
          </a:p>
          <a:p>
            <a:pPr marL="125916">
              <a:lnSpc>
                <a:spcPts val="831"/>
              </a:lnSpc>
              <a:spcBef>
                <a:spcPts val="421"/>
              </a:spcBef>
            </a:pPr>
            <a:r>
              <a:rPr spc="2" dirty="0">
                <a:latin typeface="Courier New"/>
                <a:cs typeface="Courier New"/>
              </a:rPr>
              <a:t>&lt;a href=”Compressed.zip”&gt;Click to </a:t>
            </a:r>
            <a:r>
              <a:rPr dirty="0">
                <a:latin typeface="Courier New"/>
                <a:cs typeface="Courier New"/>
              </a:rPr>
              <a:t>download</a:t>
            </a:r>
            <a:r>
              <a:rPr spc="4" dirty="0">
                <a:latin typeface="Courier New"/>
                <a:cs typeface="Courier New"/>
              </a:rPr>
              <a:t> </a:t>
            </a:r>
            <a:r>
              <a:rPr spc="2" dirty="0">
                <a:latin typeface="Courier New"/>
                <a:cs typeface="Courier New"/>
              </a:rPr>
              <a:t>the</a:t>
            </a:r>
            <a:endParaRPr dirty="0">
              <a:latin typeface="Courier New"/>
              <a:cs typeface="Courier New"/>
            </a:endParaRPr>
          </a:p>
          <a:p>
            <a:pPr marL="125916">
              <a:lnSpc>
                <a:spcPts val="831"/>
              </a:lnSpc>
            </a:pPr>
            <a:r>
              <a:rPr dirty="0">
                <a:latin typeface="Courier New"/>
                <a:cs typeface="Courier New"/>
              </a:rPr>
              <a:t>compressed </a:t>
            </a:r>
            <a:r>
              <a:rPr spc="2" dirty="0">
                <a:latin typeface="Courier New"/>
                <a:cs typeface="Courier New"/>
              </a:rPr>
              <a:t>zip file</a:t>
            </a:r>
            <a:r>
              <a:rPr spc="-2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&lt;/a&gt;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7628" y="38769"/>
            <a:ext cx="3917244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0121" y="58243"/>
            <a:ext cx="3431604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en-US" spc="-4" dirty="0"/>
              <a:t>TỔNG KẾT</a:t>
            </a:r>
            <a:endParaRPr lang="vi-VN" spc="-2" dirty="0"/>
          </a:p>
        </p:txBody>
      </p:sp>
      <p:sp>
        <p:nvSpPr>
          <p:cNvPr id="16" name="object 16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11</a:t>
            </a:fld>
            <a:endParaRPr dirty="0"/>
          </a:p>
        </p:txBody>
      </p:sp>
      <p:sp>
        <p:nvSpPr>
          <p:cNvPr id="6" name="object 4"/>
          <p:cNvSpPr txBox="1"/>
          <p:nvPr/>
        </p:nvSpPr>
        <p:spPr>
          <a:xfrm>
            <a:off x="245350" y="377940"/>
            <a:ext cx="3517422" cy="2487952"/>
          </a:xfrm>
          <a:prstGeom prst="rect">
            <a:avLst/>
          </a:prstGeom>
        </p:spPr>
        <p:txBody>
          <a:bodyPr vert="horz" wrap="square" lIns="0" tIns="6129" rIns="0" bIns="0" rtlCol="0">
            <a:spAutoFit/>
          </a:bodyPr>
          <a:lstStyle/>
          <a:p>
            <a:pPr marL="125916" marR="2507" indent="-120344">
              <a:lnSpc>
                <a:spcPct val="100499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Một hyperlink được gọi là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liên </a:t>
            </a:r>
            <a:r>
              <a:rPr spc="-7" dirty="0">
                <a:latin typeface="Calibri"/>
                <a:cs typeface="Calibri"/>
              </a:rPr>
              <a:t>kết. </a:t>
            </a:r>
            <a:r>
              <a:rPr spc="2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đề cập đến 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đến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trang  web hoặc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phần trong </a:t>
            </a:r>
            <a:r>
              <a:rPr spc="2" dirty="0">
                <a:latin typeface="Calibri"/>
                <a:cs typeface="Calibri"/>
              </a:rPr>
              <a:t>cùng một </a:t>
            </a:r>
            <a:r>
              <a:rPr dirty="0">
                <a:latin typeface="Calibri"/>
                <a:cs typeface="Calibri"/>
              </a:rPr>
              <a:t>trang</a:t>
            </a:r>
            <a:r>
              <a:rPr spc="-61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Web.</a:t>
            </a:r>
            <a:endParaRPr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buClr>
                <a:srgbClr val="AC1317"/>
              </a:buClr>
              <a:buFont typeface="Wingdings"/>
              <a:buChar char=""/>
            </a:pPr>
            <a:endParaRPr dirty="0">
              <a:latin typeface="Times New Roman"/>
              <a:cs typeface="Times New Roman"/>
            </a:endParaRPr>
          </a:p>
          <a:p>
            <a:pPr marL="125916" indent="-120344">
              <a:spcBef>
                <a:spcPts val="46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spc="2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</a:t>
            </a:r>
            <a:r>
              <a:rPr spc="2" dirty="0">
                <a:latin typeface="Calibri"/>
                <a:cs typeface="Calibri"/>
              </a:rPr>
              <a:t>A </a:t>
            </a:r>
            <a:r>
              <a:rPr dirty="0">
                <a:latin typeface="Calibri"/>
                <a:cs typeface="Calibri"/>
              </a:rPr>
              <a:t>(Anchor) được sử </a:t>
            </a:r>
            <a:r>
              <a:rPr spc="2" dirty="0">
                <a:latin typeface="Calibri"/>
                <a:cs typeface="Calibri"/>
              </a:rPr>
              <a:t>dụng để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siêu liên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kết.</a:t>
            </a:r>
            <a:endParaRPr dirty="0">
              <a:latin typeface="Calibri"/>
              <a:cs typeface="Calibri"/>
            </a:endParaRPr>
          </a:p>
          <a:p>
            <a:pPr marL="125916" indent="-120344">
              <a:spcBef>
                <a:spcPts val="1099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Thuộc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tính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target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của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các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phần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tử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A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xác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định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vị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trí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nơi</a:t>
            </a:r>
            <a:r>
              <a:rPr spc="37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mà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các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trang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web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liên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spc="-9" dirty="0">
                <a:latin typeface="Calibri"/>
                <a:cs typeface="Calibri"/>
              </a:rPr>
              <a:t>kết</a:t>
            </a:r>
            <a:endParaRPr dirty="0">
              <a:latin typeface="Calibri"/>
              <a:cs typeface="Calibri"/>
            </a:endParaRPr>
          </a:p>
          <a:p>
            <a:pPr marL="125916">
              <a:spcBef>
                <a:spcPts val="11"/>
              </a:spcBef>
            </a:pPr>
            <a:r>
              <a:rPr dirty="0">
                <a:latin typeface="Calibri"/>
                <a:cs typeface="Calibri"/>
              </a:rPr>
              <a:t>sẽ </a:t>
            </a:r>
            <a:r>
              <a:rPr spc="4" dirty="0">
                <a:latin typeface="Calibri"/>
                <a:cs typeface="Calibri"/>
              </a:rPr>
              <a:t>mở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khi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được</a:t>
            </a:r>
            <a:r>
              <a:rPr spc="-5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nhấp.</a:t>
            </a:r>
          </a:p>
          <a:p>
            <a:pPr>
              <a:spcBef>
                <a:spcPts val="22"/>
              </a:spcBef>
            </a:pPr>
            <a:endParaRPr dirty="0">
              <a:latin typeface="Times New Roman"/>
              <a:cs typeface="Times New Roman"/>
            </a:endParaRPr>
          </a:p>
          <a:p>
            <a:pPr marL="125916" marR="2229" indent="-120344">
              <a:lnSpc>
                <a:spcPct val="1010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Đường dẫn tuyệt đối là các 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có </a:t>
            </a:r>
            <a:r>
              <a:rPr spc="2" dirty="0">
                <a:latin typeface="Calibri"/>
                <a:cs typeface="Calibri"/>
              </a:rPr>
              <a:t>chứa </a:t>
            </a:r>
            <a:r>
              <a:rPr dirty="0">
                <a:latin typeface="Calibri"/>
                <a:cs typeface="Calibri"/>
              </a:rPr>
              <a:t>các địa chỉ </a:t>
            </a:r>
            <a:r>
              <a:rPr spc="-2" dirty="0">
                <a:latin typeface="Calibri"/>
                <a:cs typeface="Calibri"/>
              </a:rPr>
              <a:t>đầy </a:t>
            </a:r>
            <a:r>
              <a:rPr dirty="0">
                <a:latin typeface="Calibri"/>
                <a:cs typeface="Calibri"/>
              </a:rPr>
              <a:t>đủ để có được </a:t>
            </a:r>
            <a:r>
              <a:rPr spc="2" dirty="0">
                <a:latin typeface="Calibri"/>
                <a:cs typeface="Calibri"/>
              </a:rPr>
              <a:t>một  </a:t>
            </a:r>
            <a:r>
              <a:rPr dirty="0">
                <a:latin typeface="Calibri"/>
                <a:cs typeface="Calibri"/>
              </a:rPr>
              <a:t>trang</a:t>
            </a:r>
            <a:r>
              <a:rPr spc="-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web.</a:t>
            </a:r>
          </a:p>
          <a:p>
            <a:pPr>
              <a:spcBef>
                <a:spcPts val="20"/>
              </a:spcBef>
              <a:buClr>
                <a:srgbClr val="AC1317"/>
              </a:buClr>
              <a:buFont typeface="Wingdings"/>
              <a:buChar char=""/>
            </a:pPr>
            <a:endParaRPr dirty="0">
              <a:latin typeface="Times New Roman"/>
              <a:cs typeface="Times New Roman"/>
            </a:endParaRPr>
          </a:p>
          <a:p>
            <a:pPr marL="125916" marR="2507" indent="-120344">
              <a:lnSpc>
                <a:spcPct val="101200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Đường dẫn tương đối là các 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được cung cấp khi các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của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trang  web là trong </a:t>
            </a:r>
            <a:r>
              <a:rPr spc="2" dirty="0">
                <a:latin typeface="Calibri"/>
                <a:cs typeface="Calibri"/>
              </a:rPr>
              <a:t>cùng thư mục </a:t>
            </a:r>
            <a:r>
              <a:rPr dirty="0">
                <a:latin typeface="Calibri"/>
                <a:cs typeface="Calibri"/>
              </a:rPr>
              <a:t>với trang hiển thị các liên</a:t>
            </a:r>
            <a:r>
              <a:rPr spc="-103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kết.</a:t>
            </a:r>
            <a:endParaRPr dirty="0">
              <a:latin typeface="Calibri"/>
              <a:cs typeface="Calibri"/>
            </a:endParaRPr>
          </a:p>
          <a:p>
            <a:pPr>
              <a:spcBef>
                <a:spcPts val="20"/>
              </a:spcBef>
              <a:buClr>
                <a:srgbClr val="AC1317"/>
              </a:buClr>
              <a:buFont typeface="Wingdings"/>
              <a:buChar char=""/>
            </a:pPr>
            <a:endParaRPr dirty="0">
              <a:latin typeface="Times New Roman"/>
              <a:cs typeface="Times New Roman"/>
            </a:endParaRPr>
          </a:p>
          <a:p>
            <a:pPr marL="125916" marR="2229" indent="-120344">
              <a:lnSpc>
                <a:spcPct val="1010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Để thêm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e-mail đến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siêu liên </a:t>
            </a:r>
            <a:r>
              <a:rPr spc="-7" dirty="0">
                <a:latin typeface="Calibri"/>
                <a:cs typeface="Calibri"/>
              </a:rPr>
              <a:t>kết,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-4" dirty="0">
                <a:latin typeface="Calibri"/>
                <a:cs typeface="Calibri"/>
              </a:rPr>
              <a:t>href </a:t>
            </a:r>
            <a:r>
              <a:rPr spc="2" dirty="0">
                <a:latin typeface="Calibri"/>
                <a:cs typeface="Calibri"/>
              </a:rPr>
              <a:t>= </a:t>
            </a:r>
            <a:r>
              <a:rPr dirty="0">
                <a:latin typeface="Calibri"/>
                <a:cs typeface="Calibri"/>
              </a:rPr>
              <a:t>thuộc tính phải được theo  sau bởi mailto: địa chỉ</a:t>
            </a:r>
            <a:r>
              <a:rPr spc="-4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email.</a:t>
            </a:r>
          </a:p>
          <a:p>
            <a:pPr marL="125916" marR="2786" indent="-120344" algn="just">
              <a:lnSpc>
                <a:spcPct val="100899"/>
              </a:lnSpc>
              <a:spcBef>
                <a:spcPts val="2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6194" algn="l"/>
              </a:tabLst>
            </a:pPr>
            <a:r>
              <a:rPr dirty="0">
                <a:latin typeface="Calibri"/>
                <a:cs typeface="Calibri"/>
              </a:rPr>
              <a:t>Siêu liên </a:t>
            </a:r>
            <a:r>
              <a:rPr spc="-9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cũng có thể được sử dụng để </a:t>
            </a:r>
            <a:r>
              <a:rPr spc="-2" dirty="0">
                <a:latin typeface="Calibri"/>
                <a:cs typeface="Calibri"/>
              </a:rPr>
              <a:t>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đến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</a:t>
            </a:r>
            <a:r>
              <a:rPr spc="-2" dirty="0">
                <a:latin typeface="Calibri"/>
                <a:cs typeface="Calibri"/>
              </a:rPr>
              <a:t>và tài </a:t>
            </a:r>
            <a:r>
              <a:rPr dirty="0">
                <a:latin typeface="Calibri"/>
                <a:cs typeface="Calibri"/>
              </a:rPr>
              <a:t>liệu như các 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nén </a:t>
            </a:r>
            <a:r>
              <a:rPr spc="-2" dirty="0">
                <a:latin typeface="Calibri"/>
                <a:cs typeface="Calibri"/>
              </a:rPr>
              <a:t>(zip)., </a:t>
            </a:r>
            <a:r>
              <a:rPr dirty="0">
                <a:latin typeface="Calibri"/>
                <a:cs typeface="Calibri"/>
              </a:rPr>
              <a:t>Các file thực thi </a:t>
            </a:r>
            <a:r>
              <a:rPr spc="-4" dirty="0">
                <a:latin typeface="Calibri"/>
                <a:cs typeface="Calibri"/>
              </a:rPr>
              <a:t>(exe)., </a:t>
            </a:r>
            <a:r>
              <a:rPr spc="-18" dirty="0">
                <a:latin typeface="Calibri"/>
                <a:cs typeface="Calibri"/>
              </a:rPr>
              <a:t>Tài </a:t>
            </a:r>
            <a:r>
              <a:rPr dirty="0">
                <a:latin typeface="Calibri"/>
                <a:cs typeface="Calibri"/>
              </a:rPr>
              <a:t>liệu (doc.), Các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trình </a:t>
            </a:r>
            <a:r>
              <a:rPr spc="2" dirty="0">
                <a:latin typeface="Calibri"/>
                <a:cs typeface="Calibri"/>
              </a:rPr>
              <a:t>đọc PDF  </a:t>
            </a:r>
            <a:r>
              <a:rPr spc="-7" dirty="0">
                <a:latin typeface="Calibri"/>
                <a:cs typeface="Calibri"/>
              </a:rPr>
              <a:t>(pdf.).</a:t>
            </a:r>
            <a:endParaRPr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8243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0" y="828237"/>
            <a:ext cx="3960813" cy="315927"/>
          </a:xfrm>
          <a:prstGeom prst="rect">
            <a:avLst/>
          </a:prstGeom>
          <a:noFill/>
          <a:ln>
            <a:noFill/>
          </a:ln>
        </p:spPr>
        <p:txBody>
          <a:bodyPr lIns="40108" tIns="20049" rIns="40108" bIns="20049" anchor="t" anchorCtr="0">
            <a:noAutofit/>
          </a:bodyPr>
          <a:lstStyle/>
          <a:p>
            <a:pPr algn="ctr">
              <a:buSzPct val="25000"/>
            </a:pPr>
            <a:r>
              <a:rPr lang="en-US" sz="1800" b="1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THANK FOR WATCH 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latin typeface="Calibri"/>
                <a:ea typeface="Calibri"/>
                <a:cs typeface="Calibri"/>
                <a:sym typeface="Calibri"/>
              </a:rPr>
              <a:pPr>
                <a:buSzPct val="25000"/>
              </a:pPr>
              <a:t>12</a:t>
            </a:fld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365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7628" y="38769"/>
            <a:ext cx="3819544" cy="296547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2027" y="99732"/>
            <a:ext cx="1979306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pc="-2" dirty="0"/>
              <a:t>MỤC</a:t>
            </a:r>
            <a:r>
              <a:rPr lang="vi-VN" spc="-31" dirty="0"/>
              <a:t> </a:t>
            </a:r>
            <a:r>
              <a:rPr lang="vi-VN" spc="-2" dirty="0"/>
              <a:t>TIÊU</a:t>
            </a:r>
          </a:p>
        </p:txBody>
      </p:sp>
      <p:sp>
        <p:nvSpPr>
          <p:cNvPr id="6" name="object 6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2</a:t>
            </a:fld>
            <a:endParaRPr dirty="0"/>
          </a:p>
        </p:txBody>
      </p:sp>
      <p:sp>
        <p:nvSpPr>
          <p:cNvPr id="7" name="object 4"/>
          <p:cNvSpPr txBox="1"/>
          <p:nvPr/>
        </p:nvSpPr>
        <p:spPr>
          <a:xfrm>
            <a:off x="179337" y="508331"/>
            <a:ext cx="2529969" cy="829790"/>
          </a:xfrm>
          <a:prstGeom prst="rect">
            <a:avLst/>
          </a:prstGeom>
        </p:spPr>
        <p:txBody>
          <a:bodyPr vert="horz" wrap="square" lIns="0" tIns="15043" rIns="0" bIns="0" rtlCol="0">
            <a:spAutoFit/>
          </a:bodyPr>
          <a:lstStyle/>
          <a:p>
            <a:pPr marL="125916" indent="-120344">
              <a:spcBef>
                <a:spcPts val="118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7" dirty="0">
                <a:latin typeface="Calibri"/>
                <a:cs typeface="Calibri"/>
              </a:rPr>
              <a:t>Mô </a:t>
            </a:r>
            <a:r>
              <a:rPr sz="900" dirty="0">
                <a:latin typeface="Calibri"/>
                <a:cs typeface="Calibri"/>
              </a:rPr>
              <a:t>tả</a:t>
            </a:r>
            <a:r>
              <a:rPr sz="900" spc="-7" dirty="0">
                <a:latin typeface="Calibri"/>
                <a:cs typeface="Calibri"/>
              </a:rPr>
              <a:t> </a:t>
            </a:r>
            <a:r>
              <a:rPr sz="900" dirty="0">
                <a:latin typeface="Calibri"/>
                <a:cs typeface="Calibri"/>
              </a:rPr>
              <a:t>hyperlinks.</a:t>
            </a:r>
          </a:p>
          <a:p>
            <a:pPr marL="125916" indent="-120344">
              <a:spcBef>
                <a:spcPts val="579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2" dirty="0">
                <a:latin typeface="Calibri"/>
                <a:cs typeface="Calibri"/>
              </a:rPr>
              <a:t>Giải thích </a:t>
            </a:r>
            <a:r>
              <a:rPr sz="900" dirty="0">
                <a:latin typeface="Calibri"/>
                <a:cs typeface="Calibri"/>
              </a:rPr>
              <a:t>về </a:t>
            </a:r>
            <a:r>
              <a:rPr sz="900" spc="4" dirty="0">
                <a:latin typeface="Calibri"/>
                <a:cs typeface="Calibri"/>
              </a:rPr>
              <a:t>đường dẫn </a:t>
            </a:r>
            <a:r>
              <a:rPr sz="900" dirty="0">
                <a:latin typeface="Calibri"/>
                <a:cs typeface="Calibri"/>
              </a:rPr>
              <a:t>tuyệt </a:t>
            </a:r>
            <a:r>
              <a:rPr sz="900" spc="4" dirty="0">
                <a:latin typeface="Calibri"/>
                <a:cs typeface="Calibri"/>
              </a:rPr>
              <a:t>đối </a:t>
            </a:r>
            <a:r>
              <a:rPr sz="900" spc="-4" dirty="0">
                <a:latin typeface="Calibri"/>
                <a:cs typeface="Calibri"/>
              </a:rPr>
              <a:t>và </a:t>
            </a:r>
            <a:r>
              <a:rPr sz="900" spc="4" dirty="0">
                <a:latin typeface="Calibri"/>
                <a:cs typeface="Calibri"/>
              </a:rPr>
              <a:t>tương</a:t>
            </a:r>
            <a:r>
              <a:rPr sz="900" spc="-2" dirty="0">
                <a:latin typeface="Calibri"/>
                <a:cs typeface="Calibri"/>
              </a:rPr>
              <a:t> </a:t>
            </a:r>
            <a:r>
              <a:rPr sz="900" spc="2" dirty="0">
                <a:latin typeface="Calibri"/>
                <a:cs typeface="Calibri"/>
              </a:rPr>
              <a:t>đối.</a:t>
            </a:r>
            <a:endParaRPr sz="900" dirty="0">
              <a:latin typeface="Calibri"/>
              <a:cs typeface="Calibri"/>
            </a:endParaRPr>
          </a:p>
          <a:p>
            <a:pPr marL="125916" indent="-120344">
              <a:spcBef>
                <a:spcPts val="581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-20" dirty="0">
                <a:latin typeface="Calibri"/>
                <a:cs typeface="Calibri"/>
              </a:rPr>
              <a:t>Tạo </a:t>
            </a:r>
            <a:r>
              <a:rPr sz="900" spc="2" dirty="0">
                <a:latin typeface="Calibri"/>
                <a:cs typeface="Calibri"/>
              </a:rPr>
              <a:t>hyperlink </a:t>
            </a:r>
            <a:r>
              <a:rPr sz="900" dirty="0">
                <a:latin typeface="Calibri"/>
                <a:cs typeface="Calibri"/>
              </a:rPr>
              <a:t>tơi </a:t>
            </a:r>
            <a:r>
              <a:rPr sz="900" spc="4" dirty="0">
                <a:latin typeface="Calibri"/>
                <a:cs typeface="Calibri"/>
              </a:rPr>
              <a:t>một </a:t>
            </a:r>
            <a:r>
              <a:rPr sz="900" dirty="0">
                <a:latin typeface="Calibri"/>
                <a:cs typeface="Calibri"/>
              </a:rPr>
              <a:t>trang </a:t>
            </a:r>
            <a:r>
              <a:rPr sz="900" spc="-2" dirty="0">
                <a:latin typeface="Calibri"/>
                <a:cs typeface="Calibri"/>
              </a:rPr>
              <a:t>Web </a:t>
            </a:r>
            <a:r>
              <a:rPr sz="900" spc="-4" dirty="0">
                <a:latin typeface="Calibri"/>
                <a:cs typeface="Calibri"/>
              </a:rPr>
              <a:t>và </a:t>
            </a:r>
            <a:r>
              <a:rPr sz="900" spc="4" dirty="0">
                <a:latin typeface="Calibri"/>
                <a:cs typeface="Calibri"/>
              </a:rPr>
              <a:t>địa </a:t>
            </a:r>
            <a:r>
              <a:rPr sz="900" spc="2" dirty="0">
                <a:latin typeface="Calibri"/>
                <a:cs typeface="Calibri"/>
              </a:rPr>
              <a:t>chỉ</a:t>
            </a:r>
            <a:r>
              <a:rPr sz="900" spc="50" dirty="0">
                <a:latin typeface="Calibri"/>
                <a:cs typeface="Calibri"/>
              </a:rPr>
              <a:t> </a:t>
            </a:r>
            <a:r>
              <a:rPr sz="900" spc="2" dirty="0">
                <a:latin typeface="Calibri"/>
                <a:cs typeface="Calibri"/>
              </a:rPr>
              <a:t>e-mail.</a:t>
            </a:r>
            <a:endParaRPr sz="900" dirty="0">
              <a:latin typeface="Calibri"/>
              <a:cs typeface="Calibri"/>
            </a:endParaRPr>
          </a:p>
          <a:p>
            <a:pPr marL="125916" indent="-120344">
              <a:spcBef>
                <a:spcPts val="579"/>
              </a:spcBef>
              <a:buClr>
                <a:srgbClr val="AC1317"/>
              </a:buClr>
              <a:buSzPct val="152380"/>
              <a:buFont typeface="Wingdings"/>
              <a:buChar char=""/>
              <a:tabLst>
                <a:tab pos="125916" algn="l"/>
              </a:tabLst>
            </a:pPr>
            <a:r>
              <a:rPr sz="900" spc="-20" dirty="0">
                <a:latin typeface="Calibri"/>
                <a:cs typeface="Calibri"/>
              </a:rPr>
              <a:t>Tạo </a:t>
            </a:r>
            <a:r>
              <a:rPr sz="900" spc="2" dirty="0">
                <a:latin typeface="Calibri"/>
                <a:cs typeface="Calibri"/>
              </a:rPr>
              <a:t>hyperlink </a:t>
            </a:r>
            <a:r>
              <a:rPr sz="900" dirty="0">
                <a:latin typeface="Calibri"/>
                <a:cs typeface="Calibri"/>
              </a:rPr>
              <a:t>tới các </a:t>
            </a:r>
            <a:r>
              <a:rPr sz="900" spc="2" dirty="0">
                <a:latin typeface="Calibri"/>
                <a:cs typeface="Calibri"/>
              </a:rPr>
              <a:t>anchor </a:t>
            </a:r>
            <a:r>
              <a:rPr sz="900" spc="-2" dirty="0">
                <a:latin typeface="Calibri"/>
                <a:cs typeface="Calibri"/>
              </a:rPr>
              <a:t>và </a:t>
            </a:r>
            <a:r>
              <a:rPr sz="900" spc="2" dirty="0">
                <a:latin typeface="Calibri"/>
                <a:cs typeface="Calibri"/>
              </a:rPr>
              <a:t>nội </a:t>
            </a:r>
            <a:r>
              <a:rPr sz="900" spc="4" dirty="0">
                <a:latin typeface="Calibri"/>
                <a:cs typeface="Calibri"/>
              </a:rPr>
              <a:t>dung</a:t>
            </a:r>
            <a:r>
              <a:rPr sz="900" spc="18" dirty="0">
                <a:latin typeface="Calibri"/>
                <a:cs typeface="Calibri"/>
              </a:rPr>
              <a:t> </a:t>
            </a:r>
            <a:r>
              <a:rPr sz="900" spc="4" dirty="0">
                <a:latin typeface="Calibri"/>
                <a:cs typeface="Calibri"/>
              </a:rPr>
              <a:t>khác.</a:t>
            </a:r>
            <a:endParaRPr sz="900" dirty="0"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0635" y="38769"/>
            <a:ext cx="3884237" cy="2761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2637" y="75247"/>
            <a:ext cx="2986013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pc="-2" dirty="0"/>
              <a:t>CÁC </a:t>
            </a:r>
            <a:r>
              <a:rPr lang="vi-VN" spc="-4" dirty="0"/>
              <a:t>LIÊN </a:t>
            </a:r>
            <a:r>
              <a:rPr lang="vi-VN" spc="-9" dirty="0"/>
              <a:t>KẾT(HYPERLINKS)</a:t>
            </a:r>
            <a:r>
              <a:rPr lang="vi-VN" spc="-2" dirty="0"/>
              <a:t> 1-3</a:t>
            </a:r>
          </a:p>
        </p:txBody>
      </p:sp>
      <p:sp>
        <p:nvSpPr>
          <p:cNvPr id="14" name="object 14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3</a:t>
            </a:fld>
            <a:endParaRPr dirty="0"/>
          </a:p>
        </p:txBody>
      </p:sp>
      <p:sp>
        <p:nvSpPr>
          <p:cNvPr id="15" name="object 4"/>
          <p:cNvSpPr txBox="1"/>
          <p:nvPr/>
        </p:nvSpPr>
        <p:spPr>
          <a:xfrm>
            <a:off x="212343" y="382418"/>
            <a:ext cx="3484140" cy="1276330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48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Một</a:t>
            </a:r>
            <a:r>
              <a:rPr spc="8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hyperlink</a:t>
            </a:r>
            <a:r>
              <a:rPr spc="8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được</a:t>
            </a:r>
            <a:r>
              <a:rPr spc="8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gọi</a:t>
            </a:r>
            <a:r>
              <a:rPr spc="8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là</a:t>
            </a:r>
            <a:r>
              <a:rPr spc="8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một</a:t>
            </a:r>
            <a:r>
              <a:rPr spc="8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liên</a:t>
            </a:r>
            <a:r>
              <a:rPr spc="88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kết,</a:t>
            </a:r>
            <a:r>
              <a:rPr spc="8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liên</a:t>
            </a:r>
            <a:r>
              <a:rPr spc="88" dirty="0">
                <a:latin typeface="Calibri"/>
                <a:cs typeface="Calibri"/>
              </a:rPr>
              <a:t> </a:t>
            </a:r>
            <a:r>
              <a:rPr spc="-9" dirty="0">
                <a:latin typeface="Calibri"/>
                <a:cs typeface="Calibri"/>
              </a:rPr>
              <a:t>kết</a:t>
            </a:r>
            <a:r>
              <a:rPr spc="8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đến</a:t>
            </a:r>
            <a:r>
              <a:rPr spc="88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một</a:t>
            </a:r>
            <a:r>
              <a:rPr spc="88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trang</a:t>
            </a:r>
            <a:r>
              <a:rPr spc="8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web</a:t>
            </a:r>
            <a:r>
              <a:rPr spc="8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hoặc</a:t>
            </a:r>
            <a:r>
              <a:rPr spc="8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một</a:t>
            </a:r>
          </a:p>
          <a:p>
            <a:pPr marL="125916">
              <a:lnSpc>
                <a:spcPts val="921"/>
              </a:lnSpc>
            </a:pPr>
            <a:r>
              <a:rPr spc="2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trong cùng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trang</a:t>
            </a:r>
            <a:r>
              <a:rPr spc="-48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Web.</a:t>
            </a:r>
            <a:endParaRPr dirty="0">
              <a:latin typeface="Calibri"/>
              <a:cs typeface="Calibri"/>
            </a:endParaRPr>
          </a:p>
          <a:p>
            <a:pPr marL="125916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Phần tử Anchorđược sử </a:t>
            </a:r>
            <a:r>
              <a:rPr spc="2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để </a:t>
            </a:r>
            <a:r>
              <a:rPr spc="-2" dirty="0">
                <a:latin typeface="Calibri"/>
                <a:cs typeface="Calibri"/>
              </a:rPr>
              <a:t>tạo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siêu liên</a:t>
            </a:r>
            <a:r>
              <a:rPr spc="-70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kết.</a:t>
            </a:r>
            <a:endParaRPr dirty="0">
              <a:latin typeface="Calibri"/>
              <a:cs typeface="Calibri"/>
            </a:endParaRPr>
          </a:p>
          <a:p>
            <a:pPr marL="125916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Người </a:t>
            </a:r>
            <a:r>
              <a:rPr spc="-4" dirty="0">
                <a:latin typeface="Calibri"/>
                <a:cs typeface="Calibri"/>
              </a:rPr>
              <a:t>ta </a:t>
            </a:r>
            <a:r>
              <a:rPr dirty="0">
                <a:latin typeface="Calibri"/>
                <a:cs typeface="Calibri"/>
              </a:rPr>
              <a:t>có thể chỉ </a:t>
            </a:r>
            <a:r>
              <a:rPr spc="2" dirty="0">
                <a:latin typeface="Calibri"/>
                <a:cs typeface="Calibri"/>
              </a:rPr>
              <a:t>định một </a:t>
            </a:r>
            <a:r>
              <a:rPr dirty="0">
                <a:latin typeface="Calibri"/>
                <a:cs typeface="Calibri"/>
              </a:rPr>
              <a:t>văn bản hoặc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hình </a:t>
            </a:r>
            <a:r>
              <a:rPr spc="2" dirty="0">
                <a:latin typeface="Calibri"/>
                <a:cs typeface="Calibri"/>
              </a:rPr>
              <a:t>ảnh như một </a:t>
            </a:r>
            <a:r>
              <a:rPr dirty="0">
                <a:latin typeface="Calibri"/>
                <a:cs typeface="Calibri"/>
              </a:rPr>
              <a:t>siêu liên</a:t>
            </a:r>
            <a:r>
              <a:rPr spc="-116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kết.</a:t>
            </a:r>
            <a:endParaRPr dirty="0">
              <a:latin typeface="Calibri"/>
              <a:cs typeface="Calibri"/>
            </a:endParaRPr>
          </a:p>
          <a:p>
            <a:pPr marL="125916" marR="3343" indent="-120344">
              <a:lnSpc>
                <a:spcPts val="921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Khi chuột được di </a:t>
            </a:r>
            <a:r>
              <a:rPr spc="-2" dirty="0">
                <a:latin typeface="Calibri"/>
                <a:cs typeface="Calibri"/>
              </a:rPr>
              <a:t>chuyển </a:t>
            </a:r>
            <a:r>
              <a:rPr dirty="0">
                <a:latin typeface="Calibri"/>
                <a:cs typeface="Calibri"/>
              </a:rPr>
              <a:t>qua nội dung như </a:t>
            </a:r>
            <a:r>
              <a:rPr spc="-20" dirty="0">
                <a:latin typeface="Calibri"/>
                <a:cs typeface="Calibri"/>
              </a:rPr>
              <a:t>vậy, </a:t>
            </a:r>
            <a:r>
              <a:rPr dirty="0">
                <a:latin typeface="Calibri"/>
                <a:cs typeface="Calibri"/>
              </a:rPr>
              <a:t>con </a:t>
            </a:r>
            <a:r>
              <a:rPr spc="-2" dirty="0">
                <a:latin typeface="Calibri"/>
                <a:cs typeface="Calibri"/>
              </a:rPr>
              <a:t>trỏ </a:t>
            </a:r>
            <a:r>
              <a:rPr dirty="0">
                <a:latin typeface="Calibri"/>
                <a:cs typeface="Calibri"/>
              </a:rPr>
              <a:t>thay đổi thành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bàn  </a:t>
            </a:r>
            <a:r>
              <a:rPr spc="-7" dirty="0">
                <a:latin typeface="Calibri"/>
                <a:cs typeface="Calibri"/>
              </a:rPr>
              <a:t>tay </a:t>
            </a:r>
            <a:r>
              <a:rPr dirty="0">
                <a:latin typeface="Calibri"/>
                <a:cs typeface="Calibri"/>
              </a:rPr>
              <a:t>với ngón </a:t>
            </a:r>
            <a:r>
              <a:rPr spc="-7" dirty="0">
                <a:latin typeface="Calibri"/>
                <a:cs typeface="Calibri"/>
              </a:rPr>
              <a:t>tay </a:t>
            </a:r>
            <a:r>
              <a:rPr spc="-2" dirty="0">
                <a:latin typeface="Calibri"/>
                <a:cs typeface="Calibri"/>
              </a:rPr>
              <a:t>trỏ </a:t>
            </a:r>
            <a:r>
              <a:rPr spc="2" dirty="0">
                <a:latin typeface="Calibri"/>
                <a:cs typeface="Calibri"/>
              </a:rPr>
              <a:t>của nó </a:t>
            </a:r>
            <a:r>
              <a:rPr dirty="0">
                <a:latin typeface="Calibri"/>
                <a:cs typeface="Calibri"/>
              </a:rPr>
              <a:t>hướng về phía nội</a:t>
            </a:r>
            <a:r>
              <a:rPr spc="-3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dung.</a:t>
            </a:r>
          </a:p>
          <a:p>
            <a:pPr marL="125916" indent="-120344">
              <a:lnSpc>
                <a:spcPts val="873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Điều </a:t>
            </a:r>
            <a:r>
              <a:rPr spc="-2" dirty="0">
                <a:latin typeface="Calibri"/>
                <a:cs typeface="Calibri"/>
              </a:rPr>
              <a:t>này </a:t>
            </a:r>
            <a:r>
              <a:rPr dirty="0">
                <a:latin typeface="Calibri"/>
                <a:cs typeface="Calibri"/>
              </a:rPr>
              <a:t>có nghĩa </a:t>
            </a:r>
            <a:r>
              <a:rPr spc="-2" dirty="0">
                <a:latin typeface="Calibri"/>
                <a:cs typeface="Calibri"/>
              </a:rPr>
              <a:t>rằng </a:t>
            </a:r>
            <a:r>
              <a:rPr dirty="0">
                <a:latin typeface="Calibri"/>
                <a:cs typeface="Calibri"/>
              </a:rPr>
              <a:t>cách nhấn vào 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sẽ đưa người sử dụng đến các</a:t>
            </a:r>
            <a:r>
              <a:rPr spc="10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liên</a:t>
            </a:r>
          </a:p>
          <a:p>
            <a:pPr marL="125916">
              <a:lnSpc>
                <a:spcPts val="921"/>
              </a:lnSpc>
            </a:pP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tương</a:t>
            </a:r>
            <a:r>
              <a:rPr spc="-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ứng.</a:t>
            </a:r>
          </a:p>
          <a:p>
            <a:pPr marL="125916" marR="3064" indent="-120344">
              <a:lnSpc>
                <a:spcPts val="921"/>
              </a:lnSpc>
              <a:spcBef>
                <a:spcPts val="48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Để </a:t>
            </a:r>
            <a:r>
              <a:rPr spc="-2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phần trang được 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hoặc </a:t>
            </a:r>
            <a:r>
              <a:rPr spc="-2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 liên </a:t>
            </a:r>
            <a:r>
              <a:rPr spc="-4" dirty="0">
                <a:latin typeface="Calibri"/>
                <a:cs typeface="Calibri"/>
              </a:rPr>
              <a:t>kết, </a:t>
            </a:r>
            <a:r>
              <a:rPr dirty="0">
                <a:latin typeface="Calibri"/>
                <a:cs typeface="Calibri"/>
              </a:rPr>
              <a:t>thuộc tính của  </a:t>
            </a:r>
            <a:r>
              <a:rPr spc="2" dirty="0">
                <a:latin typeface="Calibri"/>
                <a:cs typeface="Calibri"/>
              </a:rPr>
              <a:t>phần </a:t>
            </a:r>
            <a:r>
              <a:rPr dirty="0">
                <a:latin typeface="Calibri"/>
                <a:cs typeface="Calibri"/>
              </a:rPr>
              <a:t>tử </a:t>
            </a:r>
            <a:r>
              <a:rPr spc="2" dirty="0">
                <a:latin typeface="Calibri"/>
                <a:cs typeface="Calibri"/>
              </a:rPr>
              <a:t>A </a:t>
            </a:r>
            <a:r>
              <a:rPr dirty="0">
                <a:latin typeface="Calibri"/>
                <a:cs typeface="Calibri"/>
              </a:rPr>
              <a:t>phải được sử</a:t>
            </a:r>
            <a:r>
              <a:rPr spc="-4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dụng.</a:t>
            </a:r>
          </a:p>
          <a:p>
            <a:pPr marL="125916" indent="-120344">
              <a:lnSpc>
                <a:spcPts val="884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Bảng dưới </a:t>
            </a:r>
            <a:r>
              <a:rPr spc="-2" dirty="0">
                <a:latin typeface="Calibri"/>
                <a:cs typeface="Calibri"/>
              </a:rPr>
              <a:t>đây </a:t>
            </a:r>
            <a:r>
              <a:rPr dirty="0">
                <a:latin typeface="Calibri"/>
                <a:cs typeface="Calibri"/>
              </a:rPr>
              <a:t>liệt </a:t>
            </a:r>
            <a:r>
              <a:rPr spc="-9" dirty="0">
                <a:latin typeface="Calibri"/>
                <a:cs typeface="Calibri"/>
              </a:rPr>
              <a:t>kê </a:t>
            </a:r>
            <a:r>
              <a:rPr dirty="0">
                <a:latin typeface="Calibri"/>
                <a:cs typeface="Calibri"/>
              </a:rPr>
              <a:t>các </a:t>
            </a:r>
            <a:r>
              <a:rPr spc="2" dirty="0">
                <a:latin typeface="Calibri"/>
                <a:cs typeface="Calibri"/>
              </a:rPr>
              <a:t>thuộc </a:t>
            </a:r>
            <a:r>
              <a:rPr dirty="0">
                <a:latin typeface="Calibri"/>
                <a:cs typeface="Calibri"/>
              </a:rPr>
              <a:t>tính </a:t>
            </a:r>
            <a:r>
              <a:rPr spc="2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phần tử</a:t>
            </a:r>
            <a:r>
              <a:rPr spc="-61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A.</a:t>
            </a:r>
          </a:p>
        </p:txBody>
      </p:sp>
      <p:graphicFrame>
        <p:nvGraphicFramePr>
          <p:cNvPr id="16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095820"/>
              </p:ext>
            </p:extLst>
          </p:nvPr>
        </p:nvGraphicFramePr>
        <p:xfrm>
          <a:off x="320715" y="1658748"/>
          <a:ext cx="3267396" cy="113667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3101"/>
                <a:gridCol w="2654295"/>
              </a:tblGrid>
              <a:tr h="312872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1000" dirty="0">
                        <a:latin typeface="Times New Roman"/>
                        <a:cs typeface="Times New Roman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Thuộc</a:t>
                      </a:r>
                      <a:r>
                        <a:rPr sz="700" b="1" spc="-15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tính</a:t>
                      </a:r>
                      <a:endParaRPr sz="700" dirty="0">
                        <a:latin typeface="Arial"/>
                        <a:cs typeface="Arial"/>
                      </a:endParaRPr>
                    </a:p>
                  </a:txBody>
                  <a:tcPr marL="0" marR="0" marT="567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"/>
                        </a:spcBef>
                      </a:pPr>
                      <a:endParaRPr sz="900" dirty="0">
                        <a:latin typeface="Times New Roman"/>
                        <a:cs typeface="Times New Roman"/>
                      </a:endParaRPr>
                    </a:p>
                    <a:p>
                      <a:pPr marL="66675" algn="ctr">
                        <a:lnSpc>
                          <a:spcPct val="100000"/>
                        </a:lnSpc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sz="7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tả</a:t>
                      </a:r>
                      <a:endParaRPr sz="700" dirty="0">
                        <a:latin typeface="Arial"/>
                        <a:cs typeface="Arial"/>
                      </a:endParaRPr>
                    </a:p>
                  </a:txBody>
                  <a:tcPr marL="0" marR="0" marT="283" marB="0">
                    <a:solidFill>
                      <a:srgbClr val="943735"/>
                    </a:solidFill>
                  </a:tcPr>
                </a:tc>
              </a:tr>
              <a:tr h="32647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19"/>
                        </a:spcBef>
                      </a:pPr>
                      <a:r>
                        <a:rPr sz="700" spc="-5" dirty="0">
                          <a:latin typeface="Courier New"/>
                          <a:cs typeface="Courier New"/>
                        </a:rPr>
                        <a:t>href</a:t>
                      </a:r>
                      <a:endParaRPr sz="700">
                        <a:latin typeface="Courier New"/>
                        <a:cs typeface="Courier New"/>
                      </a:endParaRPr>
                    </a:p>
                  </a:txBody>
                  <a:tcPr marL="0" marR="0" marT="57813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58115" marR="88265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700" spc="-10" dirty="0">
                          <a:latin typeface="Arial"/>
                          <a:cs typeface="Arial"/>
                        </a:rPr>
                        <a:t>Quy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định cụ thể các </a:t>
                      </a:r>
                      <a:r>
                        <a:rPr sz="700" spc="-10" dirty="0">
                          <a:latin typeface="Arial"/>
                          <a:cs typeface="Arial"/>
                        </a:rPr>
                        <a:t>URL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của trang </a:t>
                      </a:r>
                      <a:r>
                        <a:rPr sz="700" spc="-10" dirty="0">
                          <a:latin typeface="Arial"/>
                          <a:cs typeface="Arial"/>
                        </a:rPr>
                        <a:t>web được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liên kết </a:t>
                      </a:r>
                      <a:r>
                        <a:rPr sz="700" spc="-10" dirty="0">
                          <a:latin typeface="Arial"/>
                          <a:cs typeface="Arial"/>
                        </a:rPr>
                        <a:t>hoặc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giá trị  của thuộc tính</a:t>
                      </a:r>
                      <a:r>
                        <a:rPr sz="700" spc="2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tên.</a:t>
                      </a:r>
                      <a:endParaRPr sz="700">
                        <a:latin typeface="Arial"/>
                        <a:cs typeface="Arial"/>
                      </a:endParaRPr>
                    </a:p>
                  </a:txBody>
                  <a:tcPr marL="0" marR="0" marT="66315" marB="0">
                    <a:solidFill>
                      <a:srgbClr val="D6E3BC"/>
                    </a:solidFill>
                  </a:tcPr>
                </a:tc>
              </a:tr>
              <a:tr h="2176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25"/>
                        </a:spcBef>
                      </a:pPr>
                      <a:r>
                        <a:rPr sz="700" spc="-5" dirty="0">
                          <a:latin typeface="Courier New"/>
                          <a:cs typeface="Courier New"/>
                        </a:rPr>
                        <a:t>hreflang</a:t>
                      </a:r>
                      <a:endParaRPr sz="700">
                        <a:latin typeface="Courier New"/>
                        <a:cs typeface="Courier New"/>
                      </a:endParaRPr>
                    </a:p>
                  </a:txBody>
                  <a:tcPr marL="0" marR="0" marT="58097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158115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700" spc="-10" dirty="0">
                          <a:latin typeface="Arial"/>
                          <a:cs typeface="Arial"/>
                        </a:rPr>
                        <a:t>Chỉ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ra ngôn ngữ của </a:t>
                      </a:r>
                      <a:r>
                        <a:rPr sz="700" spc="-10" dirty="0">
                          <a:latin typeface="Arial"/>
                          <a:cs typeface="Arial"/>
                        </a:rPr>
                        <a:t>URL</a:t>
                      </a:r>
                      <a:r>
                        <a:rPr sz="700" spc="-1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đích.</a:t>
                      </a:r>
                      <a:endParaRPr sz="700">
                        <a:latin typeface="Arial"/>
                        <a:cs typeface="Arial"/>
                      </a:endParaRPr>
                    </a:p>
                  </a:txBody>
                  <a:tcPr marL="0" marR="0" marT="66315" marB="0">
                    <a:solidFill>
                      <a:srgbClr val="F1DCDB"/>
                    </a:solidFill>
                  </a:tcPr>
                </a:tc>
              </a:tr>
              <a:tr h="217650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25"/>
                        </a:spcBef>
                      </a:pPr>
                      <a:r>
                        <a:rPr sz="700" spc="-5" dirty="0">
                          <a:latin typeface="Courier New"/>
                          <a:cs typeface="Courier New"/>
                        </a:rPr>
                        <a:t>name</a:t>
                      </a:r>
                      <a:endParaRPr sz="700">
                        <a:latin typeface="Courier New"/>
                        <a:cs typeface="Courier New"/>
                      </a:endParaRPr>
                    </a:p>
                  </a:txBody>
                  <a:tcPr marL="0" marR="0" marT="58097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158115">
                        <a:lnSpc>
                          <a:spcPct val="100000"/>
                        </a:lnSpc>
                        <a:spcBef>
                          <a:spcPts val="1170"/>
                        </a:spcBef>
                      </a:pPr>
                      <a:r>
                        <a:rPr sz="700" spc="-10" dirty="0">
                          <a:latin typeface="Arial"/>
                          <a:cs typeface="Arial"/>
                        </a:rPr>
                        <a:t>Quy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định cụ thể các phần của trang </a:t>
                      </a:r>
                      <a:r>
                        <a:rPr sz="700" spc="-10" dirty="0">
                          <a:latin typeface="Arial"/>
                          <a:cs typeface="Arial"/>
                        </a:rPr>
                        <a:t>web,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mà là để </a:t>
                      </a:r>
                      <a:r>
                        <a:rPr sz="700" spc="-10" dirty="0">
                          <a:latin typeface="Arial"/>
                          <a:cs typeface="Arial"/>
                        </a:rPr>
                        <a:t>được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liên</a:t>
                      </a:r>
                      <a:r>
                        <a:rPr sz="700" spc="18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kết.</a:t>
                      </a:r>
                      <a:endParaRPr sz="700" dirty="0">
                        <a:latin typeface="Arial"/>
                        <a:cs typeface="Arial"/>
                      </a:endParaRPr>
                    </a:p>
                  </a:txBody>
                  <a:tcPr marL="0" marR="0" marT="66315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0635" y="38769"/>
            <a:ext cx="3884237" cy="2761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3128" y="75247"/>
            <a:ext cx="3563631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pc="-2" dirty="0"/>
              <a:t>CÁC </a:t>
            </a:r>
            <a:r>
              <a:rPr lang="vi-VN" spc="-4" dirty="0"/>
              <a:t>LIÊN </a:t>
            </a:r>
            <a:r>
              <a:rPr lang="vi-VN" spc="-9" dirty="0"/>
              <a:t>KẾT(HYPERLINKS)</a:t>
            </a:r>
            <a:r>
              <a:rPr lang="vi-VN" spc="-2" dirty="0"/>
              <a:t> </a:t>
            </a:r>
            <a:r>
              <a:rPr lang="en-US" spc="-2" dirty="0"/>
              <a:t>2</a:t>
            </a:r>
            <a:r>
              <a:rPr lang="vi-VN" spc="-2" dirty="0"/>
              <a:t>-3</a:t>
            </a:r>
          </a:p>
        </p:txBody>
      </p:sp>
      <p:sp>
        <p:nvSpPr>
          <p:cNvPr id="12" name="object 12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4</a:t>
            </a:fld>
            <a:endParaRPr dirty="0"/>
          </a:p>
        </p:txBody>
      </p:sp>
      <p:sp>
        <p:nvSpPr>
          <p:cNvPr id="13" name="object 4"/>
          <p:cNvSpPr txBox="1"/>
          <p:nvPr/>
        </p:nvSpPr>
        <p:spPr>
          <a:xfrm>
            <a:off x="212343" y="373972"/>
            <a:ext cx="3484415" cy="1974435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lnSpc>
                <a:spcPts val="939"/>
              </a:lnSpc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Thẻ &lt;a&gt; </a:t>
            </a:r>
            <a:r>
              <a:rPr dirty="0">
                <a:latin typeface="Calibri"/>
                <a:cs typeface="Calibri"/>
              </a:rPr>
              <a:t>được sử </a:t>
            </a:r>
            <a:r>
              <a:rPr spc="2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để </a:t>
            </a:r>
            <a:r>
              <a:rPr spc="2" dirty="0">
                <a:latin typeface="Calibri"/>
                <a:cs typeface="Calibri"/>
              </a:rPr>
              <a:t>cung </a:t>
            </a:r>
            <a:r>
              <a:rPr dirty="0">
                <a:latin typeface="Calibri"/>
                <a:cs typeface="Calibri"/>
              </a:rPr>
              <a:t>cấp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liên</a:t>
            </a:r>
            <a:r>
              <a:rPr spc="-103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kết.</a:t>
            </a:r>
            <a:endParaRPr dirty="0">
              <a:latin typeface="Calibri"/>
              <a:cs typeface="Calibri"/>
            </a:endParaRPr>
          </a:p>
          <a:p>
            <a:pPr marL="125916" marR="3343" indent="-120344">
              <a:lnSpc>
                <a:spcPts val="939"/>
              </a:lnSpc>
              <a:spcBef>
                <a:spcPts val="26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Nó </a:t>
            </a:r>
            <a:r>
              <a:rPr dirty="0">
                <a:latin typeface="Calibri"/>
                <a:cs typeface="Calibri"/>
              </a:rPr>
              <a:t>chứa các thuộc tính </a:t>
            </a:r>
            <a:r>
              <a:rPr spc="-4" dirty="0">
                <a:latin typeface="Calibri"/>
                <a:cs typeface="Calibri"/>
              </a:rPr>
              <a:t>href </a:t>
            </a:r>
            <a:r>
              <a:rPr dirty="0">
                <a:latin typeface="Calibri"/>
                <a:cs typeface="Calibri"/>
              </a:rPr>
              <a:t>sẽ có các </a:t>
            </a:r>
            <a:r>
              <a:rPr spc="-2" dirty="0">
                <a:latin typeface="Calibri"/>
                <a:cs typeface="Calibri"/>
              </a:rPr>
              <a:t>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đến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URL hoặc đường dẫn của 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trang</a:t>
            </a:r>
            <a:r>
              <a:rPr spc="-15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Web.</a:t>
            </a:r>
            <a:endParaRPr dirty="0">
              <a:latin typeface="Calibri"/>
              <a:cs typeface="Calibri"/>
            </a:endParaRPr>
          </a:p>
          <a:p>
            <a:pPr marL="125916" indent="-120344">
              <a:lnSpc>
                <a:spcPts val="877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Ví</a:t>
            </a:r>
            <a:r>
              <a:rPr spc="8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dụ:</a:t>
            </a:r>
          </a:p>
          <a:p>
            <a:pPr marL="159345">
              <a:spcBef>
                <a:spcPts val="695"/>
              </a:spcBef>
            </a:pPr>
            <a:r>
              <a:rPr spc="2" dirty="0">
                <a:latin typeface="Courier New"/>
                <a:cs typeface="Courier New"/>
              </a:rPr>
              <a:t>&lt;a </a:t>
            </a:r>
            <a:r>
              <a:rPr dirty="0">
                <a:latin typeface="Courier New"/>
                <a:cs typeface="Courier New"/>
              </a:rPr>
              <a:t>href=”</a:t>
            </a:r>
            <a:r>
              <a:rPr spc="11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  <a:hlinkClick r:id="rId3"/>
              </a:rPr>
              <a:t>http://www.aptech-worldwide.com/</a:t>
            </a:r>
            <a:r>
              <a:rPr dirty="0">
                <a:latin typeface="Courier New"/>
                <a:cs typeface="Courier New"/>
              </a:rPr>
              <a:t>”&gt;</a:t>
            </a:r>
          </a:p>
          <a:p>
            <a:pPr marL="125916" indent="-120344">
              <a:lnSpc>
                <a:spcPts val="941"/>
              </a:lnSpc>
              <a:spcBef>
                <a:spcPts val="336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Mô</a:t>
            </a:r>
            <a:r>
              <a:rPr spc="26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tả</a:t>
            </a:r>
            <a:r>
              <a:rPr spc="35" dirty="0">
                <a:latin typeface="Calibri"/>
                <a:cs typeface="Calibri"/>
              </a:rPr>
              <a:t> </a:t>
            </a:r>
            <a:r>
              <a:rPr spc="-4" dirty="0">
                <a:latin typeface="Calibri"/>
                <a:cs typeface="Calibri"/>
              </a:rPr>
              <a:t>và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văn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bản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tài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liệu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tham</a:t>
            </a:r>
            <a:r>
              <a:rPr spc="24" dirty="0">
                <a:latin typeface="Calibri"/>
                <a:cs typeface="Calibri"/>
              </a:rPr>
              <a:t> </a:t>
            </a:r>
            <a:r>
              <a:rPr spc="2" dirty="0">
                <a:latin typeface="Calibri"/>
                <a:cs typeface="Calibri"/>
              </a:rPr>
              <a:t>khảo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spc="4" dirty="0">
                <a:latin typeface="Calibri"/>
                <a:cs typeface="Calibri"/>
              </a:rPr>
              <a:t>mà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sẽ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phục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vụ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cho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liên</a:t>
            </a:r>
            <a:r>
              <a:rPr spc="29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kết</a:t>
            </a:r>
            <a:r>
              <a:rPr spc="2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phải</a:t>
            </a:r>
            <a:r>
              <a:rPr spc="2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được</a:t>
            </a:r>
            <a:r>
              <a:rPr spc="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cung</a:t>
            </a:r>
          </a:p>
          <a:p>
            <a:pPr marL="125916">
              <a:lnSpc>
                <a:spcPts val="915"/>
              </a:lnSpc>
            </a:pPr>
            <a:r>
              <a:rPr dirty="0">
                <a:latin typeface="Calibri"/>
                <a:cs typeface="Calibri"/>
              </a:rPr>
              <a:t>cấp trước khi </a:t>
            </a:r>
            <a:r>
              <a:rPr spc="2" dirty="0">
                <a:latin typeface="Calibri"/>
                <a:cs typeface="Calibri"/>
              </a:rPr>
              <a:t>đóng </a:t>
            </a:r>
            <a:r>
              <a:rPr dirty="0">
                <a:latin typeface="Calibri"/>
                <a:cs typeface="Calibri"/>
              </a:rPr>
              <a:t>thẻ </a:t>
            </a:r>
            <a:r>
              <a:rPr spc="2" dirty="0">
                <a:latin typeface="Calibri"/>
                <a:cs typeface="Calibri"/>
              </a:rPr>
              <a:t>&lt;a&gt; </a:t>
            </a:r>
            <a:r>
              <a:rPr dirty="0">
                <a:latin typeface="Calibri"/>
                <a:cs typeface="Calibri"/>
              </a:rPr>
              <a:t>bằng cách sử </a:t>
            </a:r>
            <a:r>
              <a:rPr spc="2" dirty="0">
                <a:latin typeface="Calibri"/>
                <a:cs typeface="Calibri"/>
              </a:rPr>
              <a:t>dụng </a:t>
            </a:r>
            <a:r>
              <a:rPr dirty="0">
                <a:latin typeface="Calibri"/>
                <a:cs typeface="Calibri"/>
              </a:rPr>
              <a:t>&lt;/ a&gt;.</a:t>
            </a:r>
          </a:p>
          <a:p>
            <a:pPr marL="125916" indent="-120344">
              <a:lnSpc>
                <a:spcPts val="948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Ví </a:t>
            </a:r>
            <a:r>
              <a:rPr spc="2" dirty="0">
                <a:latin typeface="Calibri"/>
                <a:cs typeface="Calibri"/>
              </a:rPr>
              <a:t>dụ</a:t>
            </a:r>
            <a:r>
              <a:rPr spc="44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:</a:t>
            </a:r>
          </a:p>
          <a:p>
            <a:pPr marL="156280">
              <a:spcBef>
                <a:spcPts val="961"/>
              </a:spcBef>
            </a:pPr>
            <a:r>
              <a:rPr dirty="0">
                <a:latin typeface="Courier New"/>
                <a:cs typeface="Courier New"/>
              </a:rPr>
              <a:t>&lt;html&gt;</a:t>
            </a:r>
          </a:p>
          <a:p>
            <a:pPr marL="407833">
              <a:spcBef>
                <a:spcPts val="204"/>
              </a:spcBef>
            </a:pPr>
            <a:r>
              <a:rPr dirty="0">
                <a:latin typeface="Courier New"/>
                <a:cs typeface="Courier New"/>
              </a:rPr>
              <a:t>&lt;head&gt;</a:t>
            </a:r>
          </a:p>
          <a:p>
            <a:pPr marL="407833">
              <a:spcBef>
                <a:spcPts val="206"/>
              </a:spcBef>
            </a:pPr>
            <a:r>
              <a:rPr dirty="0">
                <a:latin typeface="Courier New"/>
                <a:cs typeface="Courier New"/>
              </a:rPr>
              <a:t>&lt;/head&gt;</a:t>
            </a:r>
          </a:p>
          <a:p>
            <a:pPr marL="407833">
              <a:spcBef>
                <a:spcPts val="206"/>
              </a:spcBef>
            </a:pPr>
            <a:r>
              <a:rPr dirty="0">
                <a:latin typeface="Courier New"/>
                <a:cs typeface="Courier New"/>
              </a:rPr>
              <a:t>&lt;body&gt;</a:t>
            </a:r>
          </a:p>
          <a:p>
            <a:pPr marL="658550">
              <a:spcBef>
                <a:spcPts val="206"/>
              </a:spcBef>
            </a:pPr>
            <a:r>
              <a:rPr dirty="0">
                <a:latin typeface="Courier New"/>
                <a:cs typeface="Courier New"/>
              </a:rPr>
              <a:t>&lt;a</a:t>
            </a:r>
            <a:r>
              <a:rPr spc="13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href=”</a:t>
            </a:r>
            <a:r>
              <a:rPr dirty="0">
                <a:latin typeface="Courier New"/>
                <a:cs typeface="Courier New"/>
                <a:hlinkClick r:id="rId4"/>
              </a:rPr>
              <a:t>http://www.aptech-woldwide.com/”&gt;</a:t>
            </a:r>
            <a:endParaRPr dirty="0">
              <a:latin typeface="Courier New"/>
              <a:cs typeface="Courier New"/>
            </a:endParaRPr>
          </a:p>
        </p:txBody>
      </p:sp>
      <p:sp>
        <p:nvSpPr>
          <p:cNvPr id="14" name="object 6"/>
          <p:cNvSpPr txBox="1"/>
          <p:nvPr/>
        </p:nvSpPr>
        <p:spPr>
          <a:xfrm>
            <a:off x="361270" y="2337001"/>
            <a:ext cx="1309819" cy="532505"/>
          </a:xfrm>
          <a:prstGeom prst="rect">
            <a:avLst/>
          </a:prstGeom>
        </p:spPr>
        <p:txBody>
          <a:bodyPr vert="horz" wrap="square" lIns="0" tIns="31200" rIns="0" bIns="0" rtlCol="0">
            <a:spAutoFit/>
          </a:bodyPr>
          <a:lstStyle/>
          <a:p>
            <a:pPr marL="507563">
              <a:spcBef>
                <a:spcPts val="246"/>
              </a:spcBef>
            </a:pPr>
            <a:r>
              <a:rPr dirty="0">
                <a:latin typeface="Courier New"/>
                <a:cs typeface="Courier New"/>
              </a:rPr>
              <a:t>Click to</a:t>
            </a:r>
            <a:r>
              <a:rPr spc="-11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view</a:t>
            </a:r>
          </a:p>
          <a:p>
            <a:pPr marL="256846">
              <a:spcBef>
                <a:spcPts val="204"/>
              </a:spcBef>
            </a:pPr>
            <a:r>
              <a:rPr dirty="0">
                <a:latin typeface="Courier New"/>
                <a:cs typeface="Courier New"/>
              </a:rPr>
              <a:t>&lt;/body&gt;</a:t>
            </a:r>
          </a:p>
          <a:p>
            <a:pPr marL="5571">
              <a:spcBef>
                <a:spcPts val="702"/>
              </a:spcBef>
            </a:pPr>
            <a:r>
              <a:rPr dirty="0">
                <a:latin typeface="Courier New"/>
                <a:cs typeface="Courier New"/>
              </a:rPr>
              <a:t>&lt;/html&gt;</a:t>
            </a:r>
          </a:p>
        </p:txBody>
      </p:sp>
      <p:sp>
        <p:nvSpPr>
          <p:cNvPr id="16" name="object 5"/>
          <p:cNvSpPr txBox="1"/>
          <p:nvPr/>
        </p:nvSpPr>
        <p:spPr>
          <a:xfrm>
            <a:off x="1846083" y="2361840"/>
            <a:ext cx="1433594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5571">
              <a:spcBef>
                <a:spcPts val="53"/>
              </a:spcBef>
            </a:pPr>
            <a:r>
              <a:rPr dirty="0">
                <a:latin typeface="Courier New"/>
                <a:cs typeface="Courier New"/>
              </a:rPr>
              <a:t>the Aptech </a:t>
            </a:r>
            <a:r>
              <a:rPr spc="2" dirty="0">
                <a:latin typeface="Courier New"/>
                <a:cs typeface="Courier New"/>
              </a:rPr>
              <a:t>Web</a:t>
            </a:r>
            <a:r>
              <a:rPr spc="11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site&lt;/a&gt;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7628" y="4761"/>
            <a:ext cx="3819544" cy="3305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0121" y="68309"/>
            <a:ext cx="3563631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pc="-2" dirty="0"/>
              <a:t>CÁC </a:t>
            </a:r>
            <a:r>
              <a:rPr lang="vi-VN" spc="-4" dirty="0"/>
              <a:t>LIÊN </a:t>
            </a:r>
            <a:r>
              <a:rPr lang="vi-VN" spc="-9" dirty="0"/>
              <a:t>KẾT(HYPERLINKS)</a:t>
            </a:r>
            <a:r>
              <a:rPr lang="vi-VN" spc="-2" dirty="0"/>
              <a:t> </a:t>
            </a:r>
            <a:r>
              <a:rPr lang="en-US" spc="-2" dirty="0"/>
              <a:t>3</a:t>
            </a:r>
            <a:r>
              <a:rPr lang="vi-VN" spc="-2" dirty="0"/>
              <a:t>-3</a:t>
            </a:r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5</a:t>
            </a:fld>
            <a:endParaRPr dirty="0"/>
          </a:p>
        </p:txBody>
      </p:sp>
      <p:sp>
        <p:nvSpPr>
          <p:cNvPr id="8" name="object 4"/>
          <p:cNvSpPr txBox="1"/>
          <p:nvPr/>
        </p:nvSpPr>
        <p:spPr>
          <a:xfrm>
            <a:off x="212343" y="380377"/>
            <a:ext cx="1358504" cy="129862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-2" dirty="0">
                <a:latin typeface="Calibri"/>
                <a:cs typeface="Calibri"/>
              </a:rPr>
              <a:t>Xuất </a:t>
            </a:r>
            <a:r>
              <a:rPr dirty="0">
                <a:latin typeface="Calibri"/>
                <a:cs typeface="Calibri"/>
              </a:rPr>
              <a:t>hiện </a:t>
            </a:r>
            <a:r>
              <a:rPr spc="2" dirty="0">
                <a:latin typeface="Calibri"/>
                <a:cs typeface="Calibri"/>
              </a:rPr>
              <a:t>như </a:t>
            </a:r>
            <a:r>
              <a:rPr dirty="0">
                <a:latin typeface="Calibri"/>
                <a:cs typeface="Calibri"/>
              </a:rPr>
              <a:t>hình dưới</a:t>
            </a:r>
            <a:r>
              <a:rPr spc="2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đây:</a:t>
            </a:r>
          </a:p>
        </p:txBody>
      </p:sp>
      <p:sp>
        <p:nvSpPr>
          <p:cNvPr id="9" name="object 5"/>
          <p:cNvSpPr/>
          <p:nvPr/>
        </p:nvSpPr>
        <p:spPr>
          <a:xfrm>
            <a:off x="396081" y="646148"/>
            <a:ext cx="3182513" cy="19384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3642" y="38769"/>
            <a:ext cx="3456469" cy="27614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6134" y="75247"/>
            <a:ext cx="1559845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pc="-4" dirty="0"/>
              <a:t>THUỘC </a:t>
            </a:r>
            <a:r>
              <a:rPr lang="vi-VN" spc="-2" dirty="0"/>
              <a:t>TÍNH</a:t>
            </a:r>
            <a:r>
              <a:rPr lang="vi-VN" spc="-15" dirty="0"/>
              <a:t> </a:t>
            </a:r>
            <a:r>
              <a:rPr lang="vi-VN" spc="-35" dirty="0"/>
              <a:t>TARGET</a:t>
            </a:r>
            <a:endParaRPr lang="vi-VN" spc="-7" dirty="0"/>
          </a:p>
        </p:txBody>
      </p:sp>
      <p:sp>
        <p:nvSpPr>
          <p:cNvPr id="15" name="object 15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6</a:t>
            </a:fld>
            <a:endParaRPr dirty="0"/>
          </a:p>
        </p:txBody>
      </p:sp>
      <p:sp>
        <p:nvSpPr>
          <p:cNvPr id="16" name="object 4"/>
          <p:cNvSpPr txBox="1"/>
          <p:nvPr/>
        </p:nvSpPr>
        <p:spPr>
          <a:xfrm>
            <a:off x="212343" y="371932"/>
            <a:ext cx="3483590" cy="476292"/>
          </a:xfrm>
          <a:prstGeom prst="rect">
            <a:avLst/>
          </a:prstGeom>
        </p:spPr>
        <p:txBody>
          <a:bodyPr vert="horz" wrap="square" lIns="0" tIns="14486" rIns="0" bIns="0" rtlCol="0">
            <a:spAutoFit/>
          </a:bodyPr>
          <a:lstStyle/>
          <a:p>
            <a:pPr marL="125916" marR="2229" indent="-120344">
              <a:lnSpc>
                <a:spcPts val="939"/>
              </a:lnSpc>
              <a:spcBef>
                <a:spcPts val="114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Thuộc tính </a:t>
            </a:r>
            <a:r>
              <a:rPr spc="-13" dirty="0">
                <a:latin typeface="Calibri"/>
                <a:cs typeface="Calibri"/>
              </a:rPr>
              <a:t>Target </a:t>
            </a:r>
            <a:r>
              <a:rPr spc="2" dirty="0">
                <a:latin typeface="Calibri"/>
                <a:cs typeface="Calibri"/>
              </a:rPr>
              <a:t>của </a:t>
            </a:r>
            <a:r>
              <a:rPr dirty="0">
                <a:latin typeface="Calibri"/>
                <a:cs typeface="Calibri"/>
              </a:rPr>
              <a:t>các phần tử </a:t>
            </a:r>
            <a:r>
              <a:rPr spc="2" dirty="0">
                <a:latin typeface="Calibri"/>
                <a:cs typeface="Calibri"/>
              </a:rPr>
              <a:t>A </a:t>
            </a:r>
            <a:r>
              <a:rPr spc="-2" dirty="0">
                <a:latin typeface="Calibri"/>
                <a:cs typeface="Calibri"/>
              </a:rPr>
              <a:t>xác </a:t>
            </a:r>
            <a:r>
              <a:rPr dirty="0">
                <a:latin typeface="Calibri"/>
                <a:cs typeface="Calibri"/>
              </a:rPr>
              <a:t>định vị trí nơi </a:t>
            </a:r>
            <a:r>
              <a:rPr spc="2" dirty="0">
                <a:latin typeface="Calibri"/>
                <a:cs typeface="Calibri"/>
              </a:rPr>
              <a:t>mà </a:t>
            </a:r>
            <a:r>
              <a:rPr dirty="0">
                <a:latin typeface="Calibri"/>
                <a:cs typeface="Calibri"/>
              </a:rPr>
              <a:t>các trang web liên </a:t>
            </a:r>
            <a:r>
              <a:rPr spc="-7" dirty="0">
                <a:latin typeface="Calibri"/>
                <a:cs typeface="Calibri"/>
              </a:rPr>
              <a:t>kết  </a:t>
            </a:r>
            <a:r>
              <a:rPr dirty="0">
                <a:latin typeface="Calibri"/>
                <a:cs typeface="Calibri"/>
              </a:rPr>
              <a:t>sẽ </a:t>
            </a:r>
            <a:r>
              <a:rPr spc="4" dirty="0">
                <a:latin typeface="Calibri"/>
                <a:cs typeface="Calibri"/>
              </a:rPr>
              <a:t>mở </a:t>
            </a:r>
            <a:r>
              <a:rPr spc="-7" dirty="0">
                <a:latin typeface="Calibri"/>
                <a:cs typeface="Calibri"/>
              </a:rPr>
              <a:t>ra </a:t>
            </a:r>
            <a:r>
              <a:rPr dirty="0">
                <a:latin typeface="Calibri"/>
                <a:cs typeface="Calibri"/>
              </a:rPr>
              <a:t>khi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được</a:t>
            </a:r>
            <a:r>
              <a:rPr spc="-4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nhấp.</a:t>
            </a:r>
          </a:p>
          <a:p>
            <a:pPr marL="125916" indent="-120344">
              <a:lnSpc>
                <a:spcPts val="860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Người </a:t>
            </a:r>
            <a:r>
              <a:rPr spc="-4" dirty="0">
                <a:latin typeface="Calibri"/>
                <a:cs typeface="Calibri"/>
              </a:rPr>
              <a:t>ta </a:t>
            </a:r>
            <a:r>
              <a:rPr dirty="0">
                <a:latin typeface="Calibri"/>
                <a:cs typeface="Calibri"/>
              </a:rPr>
              <a:t>có thể </a:t>
            </a:r>
            <a:r>
              <a:rPr spc="-2" dirty="0">
                <a:latin typeface="Calibri"/>
                <a:cs typeface="Calibri"/>
              </a:rPr>
              <a:t>gán </a:t>
            </a:r>
            <a:r>
              <a:rPr dirty="0">
                <a:latin typeface="Calibri"/>
                <a:cs typeface="Calibri"/>
              </a:rPr>
              <a:t>giá trị </a:t>
            </a:r>
            <a:r>
              <a:rPr spc="2" dirty="0">
                <a:latin typeface="Calibri"/>
                <a:cs typeface="Calibri"/>
              </a:rPr>
              <a:t>cho thuộc </a:t>
            </a:r>
            <a:r>
              <a:rPr dirty="0">
                <a:latin typeface="Calibri"/>
                <a:cs typeface="Calibri"/>
              </a:rPr>
              <a:t>tính</a:t>
            </a:r>
            <a:r>
              <a:rPr spc="-44" dirty="0">
                <a:latin typeface="Calibri"/>
                <a:cs typeface="Calibri"/>
              </a:rPr>
              <a:t> </a:t>
            </a:r>
            <a:r>
              <a:rPr spc="-22" dirty="0">
                <a:latin typeface="Calibri"/>
                <a:cs typeface="Calibri"/>
              </a:rPr>
              <a:t>Targer.</a:t>
            </a:r>
            <a:endParaRPr dirty="0">
              <a:latin typeface="Calibri"/>
              <a:cs typeface="Calibri"/>
            </a:endParaRPr>
          </a:p>
          <a:p>
            <a:pPr marL="125916" indent="-120344">
              <a:lnSpc>
                <a:spcPts val="93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Bảng dưới </a:t>
            </a:r>
            <a:r>
              <a:rPr spc="-2" dirty="0">
                <a:latin typeface="Calibri"/>
                <a:cs typeface="Calibri"/>
              </a:rPr>
              <a:t>đây </a:t>
            </a:r>
            <a:r>
              <a:rPr dirty="0">
                <a:latin typeface="Calibri"/>
                <a:cs typeface="Calibri"/>
              </a:rPr>
              <a:t>liệt </a:t>
            </a:r>
            <a:r>
              <a:rPr spc="-9" dirty="0">
                <a:latin typeface="Calibri"/>
                <a:cs typeface="Calibri"/>
              </a:rPr>
              <a:t>kê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số các giá trị </a:t>
            </a:r>
            <a:r>
              <a:rPr spc="2" dirty="0">
                <a:latin typeface="Calibri"/>
                <a:cs typeface="Calibri"/>
              </a:rPr>
              <a:t>của thuộc </a:t>
            </a:r>
            <a:r>
              <a:rPr dirty="0">
                <a:latin typeface="Calibri"/>
                <a:cs typeface="Calibri"/>
              </a:rPr>
              <a:t>tính</a:t>
            </a:r>
            <a:r>
              <a:rPr spc="-64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target.</a:t>
            </a:r>
            <a:endParaRPr dirty="0">
              <a:latin typeface="Calibri"/>
              <a:cs typeface="Calibri"/>
            </a:endParaRPr>
          </a:p>
        </p:txBody>
      </p:sp>
      <p:graphicFrame>
        <p:nvGraphicFramePr>
          <p:cNvPr id="17" name="object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6023532"/>
              </p:ext>
            </p:extLst>
          </p:nvPr>
        </p:nvGraphicFramePr>
        <p:xfrm>
          <a:off x="330068" y="952240"/>
          <a:ext cx="3267671" cy="105452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4966"/>
                <a:gridCol w="2702705"/>
              </a:tblGrid>
              <a:tr h="293317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5"/>
                        </a:spcBef>
                      </a:pPr>
                      <a:endParaRPr sz="800" dirty="0">
                        <a:latin typeface="Times New Roman"/>
                        <a:cs typeface="Times New Roman"/>
                      </a:endParaRPr>
                    </a:p>
                    <a:p>
                      <a:pPr marL="0" algn="ctr">
                        <a:lnSpc>
                          <a:spcPct val="100000"/>
                        </a:lnSpc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Giá</a:t>
                      </a:r>
                      <a:r>
                        <a:rPr sz="700" b="1" spc="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trị</a:t>
                      </a:r>
                      <a:endParaRPr sz="700" dirty="0">
                        <a:latin typeface="Arial"/>
                        <a:cs typeface="Arial"/>
                      </a:endParaRPr>
                    </a:p>
                  </a:txBody>
                  <a:tcPr marL="0" marR="0" marT="850" marB="0">
                    <a:solidFill>
                      <a:srgbClr val="943735"/>
                    </a:solidFill>
                  </a:tcPr>
                </a:tc>
                <a:tc>
                  <a:txBody>
                    <a:bodyPr/>
                    <a:lstStyle/>
                    <a:p>
                      <a:pPr marL="177165" algn="ctr">
                        <a:lnSpc>
                          <a:spcPct val="100000"/>
                        </a:lnSpc>
                        <a:spcBef>
                          <a:spcPts val="1525"/>
                        </a:spcBef>
                      </a:pP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Mô</a:t>
                      </a:r>
                      <a:r>
                        <a:rPr sz="700" b="1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sz="700" b="1" spc="-10" dirty="0">
                          <a:solidFill>
                            <a:srgbClr val="FFFFFF"/>
                          </a:solidFill>
                          <a:latin typeface="Arial"/>
                          <a:cs typeface="Arial"/>
                        </a:rPr>
                        <a:t>tả</a:t>
                      </a:r>
                      <a:endParaRPr sz="700" dirty="0">
                        <a:latin typeface="Arial"/>
                        <a:cs typeface="Arial"/>
                      </a:endParaRPr>
                    </a:p>
                  </a:txBody>
                  <a:tcPr marL="0" marR="0" marT="86436" marB="0">
                    <a:solidFill>
                      <a:srgbClr val="943735"/>
                    </a:solidFill>
                  </a:tcPr>
                </a:tc>
              </a:tr>
              <a:tr h="21736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20"/>
                        </a:spcBef>
                      </a:pPr>
                      <a:r>
                        <a:rPr sz="700" spc="-5" dirty="0">
                          <a:latin typeface="Courier New"/>
                          <a:cs typeface="Courier New"/>
                        </a:rPr>
                        <a:t>_blank</a:t>
                      </a:r>
                      <a:endParaRPr sz="700">
                        <a:latin typeface="Courier New"/>
                        <a:cs typeface="Courier New"/>
                      </a:endParaRPr>
                    </a:p>
                  </a:txBody>
                  <a:tcPr marL="0" marR="0" marT="57813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69240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700" spc="-5" dirty="0">
                          <a:latin typeface="Arial"/>
                          <a:cs typeface="Arial"/>
                        </a:rPr>
                        <a:t>Tải URL trang trong một cửa sổ trống</a:t>
                      </a:r>
                      <a:r>
                        <a:rPr sz="700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700" spc="-10" dirty="0">
                          <a:latin typeface="Arial"/>
                          <a:cs typeface="Arial"/>
                        </a:rPr>
                        <a:t>mới.</a:t>
                      </a:r>
                      <a:endParaRPr sz="700">
                        <a:latin typeface="Arial"/>
                        <a:cs typeface="Arial"/>
                      </a:endParaRPr>
                    </a:p>
                  </a:txBody>
                  <a:tcPr marL="0" marR="0" marT="66032" marB="0">
                    <a:solidFill>
                      <a:srgbClr val="D6E3BC"/>
                    </a:solidFill>
                  </a:tcPr>
                </a:tc>
              </a:tr>
              <a:tr h="326475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19"/>
                        </a:spcBef>
                      </a:pPr>
                      <a:r>
                        <a:rPr sz="700" spc="-5" dirty="0">
                          <a:latin typeface="Courier New"/>
                          <a:cs typeface="Courier New"/>
                        </a:rPr>
                        <a:t>_self</a:t>
                      </a:r>
                      <a:endParaRPr sz="700">
                        <a:latin typeface="Courier New"/>
                        <a:cs typeface="Courier New"/>
                      </a:endParaRPr>
                    </a:p>
                  </a:txBody>
                  <a:tcPr marL="0" marR="0" marT="57813" marB="0">
                    <a:solidFill>
                      <a:srgbClr val="F1DCDB"/>
                    </a:solidFill>
                  </a:tcPr>
                </a:tc>
                <a:tc>
                  <a:txBody>
                    <a:bodyPr/>
                    <a:lstStyle/>
                    <a:p>
                      <a:pPr marL="269240" marR="85090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700" spc="-5" dirty="0">
                          <a:latin typeface="Arial"/>
                          <a:cs typeface="Arial"/>
                        </a:rPr>
                        <a:t>Tải </a:t>
                      </a:r>
                      <a:r>
                        <a:rPr sz="700" spc="-10" dirty="0">
                          <a:latin typeface="Arial"/>
                          <a:cs typeface="Arial"/>
                        </a:rPr>
                        <a:t>URL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trang trong cùng </a:t>
                      </a:r>
                      <a:r>
                        <a:rPr sz="700" spc="-10" dirty="0">
                          <a:latin typeface="Arial"/>
                          <a:cs typeface="Arial"/>
                        </a:rPr>
                        <a:t>một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cửa sổ như của các trang </a:t>
                      </a:r>
                      <a:r>
                        <a:rPr sz="700" spc="-10" dirty="0">
                          <a:latin typeface="Arial"/>
                          <a:cs typeface="Arial"/>
                        </a:rPr>
                        <a:t>web 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hiện tại.</a:t>
                      </a:r>
                      <a:endParaRPr sz="700">
                        <a:latin typeface="Arial"/>
                        <a:cs typeface="Arial"/>
                      </a:endParaRPr>
                    </a:p>
                  </a:txBody>
                  <a:tcPr marL="0" marR="0" marT="66032" marB="0">
                    <a:solidFill>
                      <a:srgbClr val="F1DCDB"/>
                    </a:solidFill>
                  </a:tcPr>
                </a:tc>
              </a:tr>
              <a:tr h="217366">
                <a:tc>
                  <a:txBody>
                    <a:bodyPr/>
                    <a:lstStyle/>
                    <a:p>
                      <a:pPr marL="91440">
                        <a:lnSpc>
                          <a:spcPct val="100000"/>
                        </a:lnSpc>
                        <a:spcBef>
                          <a:spcPts val="1019"/>
                        </a:spcBef>
                      </a:pPr>
                      <a:r>
                        <a:rPr sz="700" spc="-5" dirty="0">
                          <a:latin typeface="Courier New"/>
                          <a:cs typeface="Courier New"/>
                        </a:rPr>
                        <a:t>_top</a:t>
                      </a:r>
                      <a:endParaRPr sz="700">
                        <a:latin typeface="Courier New"/>
                        <a:cs typeface="Courier New"/>
                      </a:endParaRPr>
                    </a:p>
                  </a:txBody>
                  <a:tcPr marL="0" marR="0" marT="57813" marB="0">
                    <a:solidFill>
                      <a:srgbClr val="D6E3BC"/>
                    </a:solidFill>
                  </a:tcPr>
                </a:tc>
                <a:tc>
                  <a:txBody>
                    <a:bodyPr/>
                    <a:lstStyle/>
                    <a:p>
                      <a:pPr marL="269240">
                        <a:lnSpc>
                          <a:spcPct val="100000"/>
                        </a:lnSpc>
                        <a:spcBef>
                          <a:spcPts val="1165"/>
                        </a:spcBef>
                      </a:pPr>
                      <a:r>
                        <a:rPr sz="700" spc="-5" dirty="0">
                          <a:latin typeface="Arial"/>
                          <a:cs typeface="Arial"/>
                        </a:rPr>
                        <a:t>Tải </a:t>
                      </a:r>
                      <a:r>
                        <a:rPr sz="700" spc="-10" dirty="0">
                          <a:latin typeface="Arial"/>
                          <a:cs typeface="Arial"/>
                        </a:rPr>
                        <a:t>URL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trang trong khu vực hoàn toàn của cửa</a:t>
                      </a:r>
                      <a:r>
                        <a:rPr sz="700" spc="65" dirty="0">
                          <a:latin typeface="Arial"/>
                          <a:cs typeface="Arial"/>
                        </a:rPr>
                        <a:t> </a:t>
                      </a:r>
                      <a:r>
                        <a:rPr sz="700" spc="-5" dirty="0">
                          <a:latin typeface="Arial"/>
                          <a:cs typeface="Arial"/>
                        </a:rPr>
                        <a:t>sổ.</a:t>
                      </a:r>
                      <a:endParaRPr sz="700" dirty="0">
                        <a:latin typeface="Arial"/>
                        <a:cs typeface="Arial"/>
                      </a:endParaRPr>
                    </a:p>
                  </a:txBody>
                  <a:tcPr marL="0" marR="0" marT="66032" marB="0">
                    <a:solidFill>
                      <a:srgbClr val="D6E3BC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/>
          <p:nvPr/>
        </p:nvSpPr>
        <p:spPr>
          <a:xfrm>
            <a:off x="37628" y="38769"/>
            <a:ext cx="3522483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00121" y="58243"/>
            <a:ext cx="3596638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dirty="0" smtClean="0"/>
              <a:t>ĐƯỜNG </a:t>
            </a:r>
            <a:r>
              <a:rPr lang="vi-VN" spc="-2" dirty="0"/>
              <a:t>DẪN </a:t>
            </a:r>
            <a:r>
              <a:rPr lang="vi-VN" dirty="0" smtClean="0"/>
              <a:t>TƯƠNG </a:t>
            </a:r>
            <a:r>
              <a:rPr lang="vi-VN" spc="-2" dirty="0"/>
              <a:t>ĐỐI </a:t>
            </a:r>
            <a:r>
              <a:rPr lang="vi-VN" spc="-11" dirty="0"/>
              <a:t>VÀ </a:t>
            </a:r>
            <a:r>
              <a:rPr lang="vi-VN" spc="-9" dirty="0"/>
              <a:t>TUYỆT </a:t>
            </a:r>
            <a:r>
              <a:rPr lang="vi-VN" dirty="0" smtClean="0"/>
              <a:t>ĐỐI</a:t>
            </a:r>
            <a:r>
              <a:rPr lang="vi-VN" spc="-13" dirty="0"/>
              <a:t> </a:t>
            </a:r>
            <a:r>
              <a:rPr lang="vi-VN" spc="-2" dirty="0"/>
              <a:t>1-2</a:t>
            </a:r>
          </a:p>
        </p:txBody>
      </p:sp>
      <p:sp>
        <p:nvSpPr>
          <p:cNvPr id="15" name="object 15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7</a:t>
            </a:fld>
            <a:endParaRPr dirty="0"/>
          </a:p>
        </p:txBody>
      </p:sp>
      <p:sp>
        <p:nvSpPr>
          <p:cNvPr id="16" name="object 4"/>
          <p:cNvSpPr txBox="1"/>
          <p:nvPr/>
        </p:nvSpPr>
        <p:spPr>
          <a:xfrm>
            <a:off x="212343" y="463073"/>
            <a:ext cx="3492942" cy="1986904"/>
          </a:xfrm>
          <a:prstGeom prst="rect">
            <a:avLst/>
          </a:prstGeom>
        </p:spPr>
        <p:txBody>
          <a:bodyPr vert="horz" wrap="square" lIns="0" tIns="16157" rIns="0" bIns="0" rtlCol="0">
            <a:spAutoFit/>
          </a:bodyPr>
          <a:lstStyle/>
          <a:p>
            <a:pPr marL="125916" marR="10864" indent="-120344">
              <a:lnSpc>
                <a:spcPts val="921"/>
              </a:lnSpc>
              <a:spcBef>
                <a:spcPts val="12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Đường dẫn </a:t>
            </a:r>
            <a:r>
              <a:rPr spc="-2" dirty="0">
                <a:latin typeface="Calibri"/>
                <a:cs typeface="Calibri"/>
              </a:rPr>
              <a:t>tuyệt </a:t>
            </a:r>
            <a:r>
              <a:rPr dirty="0">
                <a:latin typeface="Calibri"/>
                <a:cs typeface="Calibri"/>
              </a:rPr>
              <a:t>đối là các liên </a:t>
            </a:r>
            <a:r>
              <a:rPr spc="-9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có chứa các địa chỉ </a:t>
            </a:r>
            <a:r>
              <a:rPr spc="-2" dirty="0">
                <a:latin typeface="Calibri"/>
                <a:cs typeface="Calibri"/>
              </a:rPr>
              <a:t>đầy </a:t>
            </a:r>
            <a:r>
              <a:rPr dirty="0">
                <a:latin typeface="Calibri"/>
                <a:cs typeface="Calibri"/>
              </a:rPr>
              <a:t>đủ để có được </a:t>
            </a:r>
            <a:r>
              <a:rPr spc="2" dirty="0">
                <a:latin typeface="Calibri"/>
                <a:cs typeface="Calibri"/>
              </a:rPr>
              <a:t>một  </a:t>
            </a:r>
            <a:r>
              <a:rPr spc="-2" dirty="0">
                <a:latin typeface="Calibri"/>
                <a:cs typeface="Calibri"/>
              </a:rPr>
              <a:t>trang </a:t>
            </a:r>
            <a:r>
              <a:rPr dirty="0">
                <a:latin typeface="Calibri"/>
                <a:cs typeface="Calibri"/>
              </a:rPr>
              <a:t>web.</a:t>
            </a:r>
          </a:p>
          <a:p>
            <a:pPr marL="125916" indent="-120344">
              <a:lnSpc>
                <a:spcPts val="899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spc="2" dirty="0">
                <a:latin typeface="Calibri"/>
                <a:cs typeface="Calibri"/>
              </a:rPr>
              <a:t>Đường </a:t>
            </a:r>
            <a:r>
              <a:rPr dirty="0">
                <a:latin typeface="Calibri"/>
                <a:cs typeface="Calibri"/>
              </a:rPr>
              <a:t>dẫn tuyệt đối là cách tốt nhất để 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spc="2" dirty="0">
                <a:latin typeface="Calibri"/>
                <a:cs typeface="Calibri"/>
              </a:rPr>
              <a:t>đến một </a:t>
            </a:r>
            <a:r>
              <a:rPr dirty="0">
                <a:latin typeface="Calibri"/>
                <a:cs typeface="Calibri"/>
              </a:rPr>
              <a:t>trang</a:t>
            </a:r>
            <a:r>
              <a:rPr spc="-9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web.</a:t>
            </a:r>
          </a:p>
          <a:p>
            <a:pPr marL="35100">
              <a:spcBef>
                <a:spcPts val="974"/>
              </a:spcBef>
            </a:pPr>
            <a:r>
              <a:rPr b="1" spc="2" dirty="0">
                <a:latin typeface="Calibri"/>
                <a:cs typeface="Calibri"/>
              </a:rPr>
              <a:t>Cú</a:t>
            </a:r>
            <a:r>
              <a:rPr b="1" spc="88" dirty="0">
                <a:latin typeface="Calibri"/>
                <a:cs typeface="Calibri"/>
              </a:rPr>
              <a:t> </a:t>
            </a:r>
            <a:r>
              <a:rPr b="1" spc="2" dirty="0">
                <a:latin typeface="Calibri"/>
                <a:cs typeface="Calibri"/>
              </a:rPr>
              <a:t>pháp:</a:t>
            </a:r>
            <a:endParaRPr dirty="0">
              <a:latin typeface="Calibri"/>
              <a:cs typeface="Calibri"/>
            </a:endParaRPr>
          </a:p>
          <a:p>
            <a:pPr>
              <a:spcBef>
                <a:spcPts val="13"/>
              </a:spcBef>
            </a:pPr>
            <a:endParaRPr sz="700" dirty="0">
              <a:latin typeface="Times New Roman"/>
              <a:cs typeface="Times New Roman"/>
            </a:endParaRPr>
          </a:p>
          <a:p>
            <a:pPr marL="147923" marR="2229">
              <a:lnSpc>
                <a:spcPct val="70800"/>
              </a:lnSpc>
            </a:pPr>
            <a:r>
              <a:rPr spc="2" dirty="0">
                <a:latin typeface="Courier New"/>
                <a:cs typeface="Courier New"/>
              </a:rPr>
              <a:t>&lt;a </a:t>
            </a:r>
            <a:r>
              <a:rPr dirty="0">
                <a:latin typeface="Courier New"/>
                <a:cs typeface="Courier New"/>
              </a:rPr>
              <a:t>href=” </a:t>
            </a:r>
            <a:r>
              <a:rPr dirty="0">
                <a:latin typeface="Courier New"/>
                <a:cs typeface="Courier New"/>
                <a:hlinkClick r:id="rId3"/>
              </a:rPr>
              <a:t>http://www.aptech-worldwide.com/pages/about- </a:t>
            </a:r>
            <a:r>
              <a:rPr dirty="0">
                <a:latin typeface="Courier New"/>
                <a:cs typeface="Courier New"/>
              </a:rPr>
              <a:t> us/aboutus_aboutaptechworldwide.html </a:t>
            </a:r>
            <a:r>
              <a:rPr spc="2" dirty="0">
                <a:latin typeface="Courier New"/>
                <a:cs typeface="Courier New"/>
              </a:rPr>
              <a:t>“&gt;Aptech Web  site&lt;/a&gt;</a:t>
            </a:r>
            <a:endParaRPr dirty="0">
              <a:latin typeface="Courier New"/>
              <a:cs typeface="Courier New"/>
            </a:endParaRPr>
          </a:p>
          <a:p>
            <a:pPr>
              <a:spcBef>
                <a:spcPts val="2"/>
              </a:spcBef>
            </a:pPr>
            <a:endParaRPr sz="1200" dirty="0">
              <a:latin typeface="Times New Roman"/>
              <a:cs typeface="Times New Roman"/>
            </a:endParaRPr>
          </a:p>
          <a:p>
            <a:pPr marL="125916" marR="10864" indent="-120344">
              <a:lnSpc>
                <a:spcPts val="921"/>
              </a:lnSpc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Đường dẫn tương đối là các </a:t>
            </a:r>
            <a:r>
              <a:rPr spc="-2" dirty="0">
                <a:latin typeface="Calibri"/>
                <a:cs typeface="Calibri"/>
              </a:rPr>
              <a:t>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được cung cấp khi các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của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spc="-2" dirty="0">
                <a:latin typeface="Calibri"/>
                <a:cs typeface="Calibri"/>
              </a:rPr>
              <a:t>trang  </a:t>
            </a:r>
            <a:r>
              <a:rPr spc="2" dirty="0">
                <a:latin typeface="Calibri"/>
                <a:cs typeface="Calibri"/>
              </a:rPr>
              <a:t>web </a:t>
            </a:r>
            <a:r>
              <a:rPr dirty="0">
                <a:latin typeface="Calibri"/>
                <a:cs typeface="Calibri"/>
              </a:rPr>
              <a:t>là trong </a:t>
            </a:r>
            <a:r>
              <a:rPr spc="2" dirty="0">
                <a:latin typeface="Calibri"/>
                <a:cs typeface="Calibri"/>
              </a:rPr>
              <a:t>cùng thư mục </a:t>
            </a:r>
            <a:r>
              <a:rPr dirty="0">
                <a:latin typeface="Calibri"/>
                <a:cs typeface="Calibri"/>
              </a:rPr>
              <a:t>với trang hiển thị các liên</a:t>
            </a:r>
            <a:r>
              <a:rPr spc="-107" dirty="0">
                <a:latin typeface="Calibri"/>
                <a:cs typeface="Calibri"/>
              </a:rPr>
              <a:t> </a:t>
            </a:r>
            <a:r>
              <a:rPr spc="-7" dirty="0">
                <a:latin typeface="Calibri"/>
                <a:cs typeface="Calibri"/>
              </a:rPr>
              <a:t>kết.</a:t>
            </a:r>
            <a:endParaRPr dirty="0">
              <a:latin typeface="Calibri"/>
              <a:cs typeface="Calibri"/>
            </a:endParaRPr>
          </a:p>
          <a:p>
            <a:pPr>
              <a:spcBef>
                <a:spcPts val="2"/>
              </a:spcBef>
            </a:pPr>
            <a:endParaRPr sz="700" dirty="0">
              <a:latin typeface="Times New Roman"/>
              <a:cs typeface="Times New Roman"/>
            </a:endParaRPr>
          </a:p>
          <a:p>
            <a:pPr marL="35100"/>
            <a:r>
              <a:rPr b="1" spc="2" dirty="0">
                <a:latin typeface="Calibri"/>
                <a:cs typeface="Calibri"/>
              </a:rPr>
              <a:t>Cú</a:t>
            </a:r>
            <a:r>
              <a:rPr b="1" spc="88" dirty="0">
                <a:latin typeface="Calibri"/>
                <a:cs typeface="Calibri"/>
              </a:rPr>
              <a:t> </a:t>
            </a:r>
            <a:r>
              <a:rPr b="1" spc="2" dirty="0">
                <a:latin typeface="Calibri"/>
                <a:cs typeface="Calibri"/>
              </a:rPr>
              <a:t>pháp:</a:t>
            </a:r>
            <a:endParaRPr dirty="0">
              <a:latin typeface="Calibri"/>
              <a:cs typeface="Calibri"/>
            </a:endParaRPr>
          </a:p>
          <a:p>
            <a:pPr>
              <a:spcBef>
                <a:spcPts val="11"/>
              </a:spcBef>
            </a:pPr>
            <a:endParaRPr dirty="0">
              <a:latin typeface="Times New Roman"/>
              <a:cs typeface="Times New Roman"/>
            </a:endParaRPr>
          </a:p>
          <a:p>
            <a:pPr marL="125916">
              <a:lnSpc>
                <a:spcPts val="831"/>
              </a:lnSpc>
              <a:spcBef>
                <a:spcPts val="2"/>
              </a:spcBef>
            </a:pPr>
            <a:r>
              <a:rPr spc="2" dirty="0">
                <a:latin typeface="Courier New"/>
                <a:cs typeface="Courier New"/>
              </a:rPr>
              <a:t>&lt;a</a:t>
            </a:r>
            <a:r>
              <a:rPr spc="11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href=”aboutus_aboutaptechworldwide.html”&gt;</a:t>
            </a:r>
          </a:p>
          <a:p>
            <a:pPr marL="125916">
              <a:lnSpc>
                <a:spcPts val="831"/>
              </a:lnSpc>
            </a:pPr>
            <a:r>
              <a:rPr spc="2" dirty="0">
                <a:latin typeface="Courier New"/>
                <a:cs typeface="Courier New"/>
              </a:rPr>
              <a:t>Aptech Web</a:t>
            </a:r>
            <a:r>
              <a:rPr dirty="0">
                <a:latin typeface="Courier New"/>
                <a:cs typeface="Courier New"/>
              </a:rPr>
              <a:t> </a:t>
            </a:r>
            <a:r>
              <a:rPr spc="2" dirty="0">
                <a:latin typeface="Courier New"/>
                <a:cs typeface="Courier New"/>
              </a:rPr>
              <a:t>site&lt;/a&gt;</a:t>
            </a:r>
            <a:endParaRPr dirty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3641" y="38769"/>
            <a:ext cx="3851231" cy="24213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6134" y="58243"/>
            <a:ext cx="3662982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dirty="0" smtClean="0"/>
              <a:t>ĐƯỜNG </a:t>
            </a:r>
            <a:r>
              <a:rPr lang="vi-VN" spc="-2" dirty="0"/>
              <a:t>DẪN </a:t>
            </a:r>
            <a:r>
              <a:rPr lang="vi-VN" dirty="0" smtClean="0"/>
              <a:t>TƯƠNG </a:t>
            </a:r>
            <a:r>
              <a:rPr lang="vi-VN" spc="-2" dirty="0"/>
              <a:t>ĐỐI </a:t>
            </a:r>
            <a:r>
              <a:rPr lang="vi-VN" spc="-11" dirty="0"/>
              <a:t>VÀ </a:t>
            </a:r>
            <a:r>
              <a:rPr lang="vi-VN" spc="-9" dirty="0"/>
              <a:t>TUYỆT </a:t>
            </a:r>
            <a:r>
              <a:rPr lang="vi-VN" dirty="0" smtClean="0"/>
              <a:t>ĐỐI</a:t>
            </a:r>
            <a:r>
              <a:rPr lang="vi-VN" spc="-18" dirty="0"/>
              <a:t> </a:t>
            </a:r>
            <a:r>
              <a:rPr lang="vi-VN" dirty="0" smtClean="0"/>
              <a:t>2-2</a:t>
            </a:r>
            <a:endParaRPr lang="vi-VN" spc="-2" dirty="0"/>
          </a:p>
        </p:txBody>
      </p:sp>
      <p:sp>
        <p:nvSpPr>
          <p:cNvPr id="15" name="object 15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8</a:t>
            </a:fld>
            <a:endParaRPr dirty="0"/>
          </a:p>
        </p:txBody>
      </p:sp>
      <p:sp>
        <p:nvSpPr>
          <p:cNvPr id="16" name="object 4"/>
          <p:cNvSpPr txBox="1"/>
          <p:nvPr/>
        </p:nvSpPr>
        <p:spPr>
          <a:xfrm>
            <a:off x="215508" y="374086"/>
            <a:ext cx="3582335" cy="247147"/>
          </a:xfrm>
          <a:prstGeom prst="rect">
            <a:avLst/>
          </a:prstGeom>
        </p:spPr>
        <p:txBody>
          <a:bodyPr vert="horz" wrap="square" lIns="0" tIns="16157" rIns="0" bIns="0" rtlCol="0">
            <a:spAutoFit/>
          </a:bodyPr>
          <a:lstStyle/>
          <a:p>
            <a:pPr marL="125916" marR="2229" indent="-120344">
              <a:lnSpc>
                <a:spcPts val="921"/>
              </a:lnSpc>
              <a:spcBef>
                <a:spcPts val="12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đến các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có trong </a:t>
            </a:r>
            <a:r>
              <a:rPr spc="2" dirty="0">
                <a:latin typeface="Calibri"/>
                <a:cs typeface="Calibri"/>
              </a:rPr>
              <a:t>thư </a:t>
            </a:r>
            <a:r>
              <a:rPr dirty="0">
                <a:latin typeface="Calibri"/>
                <a:cs typeface="Calibri"/>
              </a:rPr>
              <a:t>mục con, bạn cần phải cung cấp đường dẫn  </a:t>
            </a:r>
            <a:r>
              <a:rPr spc="2" dirty="0">
                <a:latin typeface="Calibri"/>
                <a:cs typeface="Calibri"/>
              </a:rPr>
              <a:t>đến thư mục</a:t>
            </a:r>
            <a:r>
              <a:rPr spc="-33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con.</a:t>
            </a:r>
          </a:p>
        </p:txBody>
      </p:sp>
      <p:sp>
        <p:nvSpPr>
          <p:cNvPr id="17" name="object 5"/>
          <p:cNvSpPr txBox="1"/>
          <p:nvPr/>
        </p:nvSpPr>
        <p:spPr>
          <a:xfrm>
            <a:off x="212343" y="646772"/>
            <a:ext cx="3559781" cy="252973"/>
          </a:xfrm>
          <a:prstGeom prst="rect">
            <a:avLst/>
          </a:prstGeom>
        </p:spPr>
        <p:txBody>
          <a:bodyPr vert="horz" wrap="square" lIns="0" tIns="6686" rIns="0" bIns="0" rtlCol="0">
            <a:spAutoFit/>
          </a:bodyPr>
          <a:lstStyle/>
          <a:p>
            <a:pPr marL="125916" indent="-120344">
              <a:spcBef>
                <a:spcPts val="53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Ví dụ, nếu aboutus_aboutaptechworldwide.html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trong </a:t>
            </a:r>
            <a:r>
              <a:rPr spc="2" dirty="0">
                <a:latin typeface="Calibri"/>
                <a:cs typeface="Calibri"/>
              </a:rPr>
              <a:t>một thư mục </a:t>
            </a:r>
            <a:r>
              <a:rPr dirty="0">
                <a:latin typeface="Calibri"/>
                <a:cs typeface="Calibri"/>
              </a:rPr>
              <a:t>con</a:t>
            </a:r>
            <a:r>
              <a:rPr spc="-37" dirty="0">
                <a:latin typeface="Calibri"/>
                <a:cs typeface="Calibri"/>
              </a:rPr>
              <a:t> </a:t>
            </a:r>
            <a:r>
              <a:rPr dirty="0" err="1">
                <a:latin typeface="Calibri"/>
                <a:cs typeface="Calibri"/>
              </a:rPr>
              <a:t>có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vi-VN" dirty="0">
                <a:latin typeface="Calibri" panose="020F0502020204030204" pitchFamily="34" charset="0"/>
              </a:rPr>
              <a:t>tên về-chúng tôi thì </a:t>
            </a:r>
            <a:r>
              <a:rPr lang="vi-VN" spc="2" dirty="0">
                <a:latin typeface="Calibri" panose="020F0502020204030204" pitchFamily="34" charset="0"/>
              </a:rPr>
              <a:t>cú </a:t>
            </a:r>
            <a:r>
              <a:rPr lang="vi-VN" dirty="0">
                <a:latin typeface="Calibri" panose="020F0502020204030204" pitchFamily="34" charset="0"/>
              </a:rPr>
              <a:t>pháp </a:t>
            </a:r>
            <a:r>
              <a:rPr lang="vi-VN" spc="2" dirty="0">
                <a:latin typeface="Calibri" panose="020F0502020204030204" pitchFamily="34" charset="0"/>
              </a:rPr>
              <a:t>như </a:t>
            </a:r>
            <a:r>
              <a:rPr lang="vi-VN" dirty="0">
                <a:latin typeface="Calibri" panose="020F0502020204030204" pitchFamily="34" charset="0"/>
              </a:rPr>
              <a:t>sau</a:t>
            </a:r>
            <a:r>
              <a:rPr lang="vi-VN" spc="-75" dirty="0">
                <a:latin typeface="Calibri" panose="020F0502020204030204" pitchFamily="34" charset="0"/>
              </a:rPr>
              <a:t> </a:t>
            </a:r>
            <a:r>
              <a:rPr lang="vi-VN" dirty="0">
                <a:latin typeface="Calibri" panose="020F0502020204030204" pitchFamily="34" charset="0"/>
              </a:rPr>
              <a:t>:</a:t>
            </a:r>
          </a:p>
        </p:txBody>
      </p:sp>
      <p:sp>
        <p:nvSpPr>
          <p:cNvPr id="18" name="object 6"/>
          <p:cNvSpPr txBox="1">
            <a:spLocks noGrp="1"/>
          </p:cNvSpPr>
          <p:nvPr>
            <p:ph type="body" idx="1"/>
          </p:nvPr>
        </p:nvSpPr>
        <p:spPr>
          <a:xfrm>
            <a:off x="215508" y="918058"/>
            <a:ext cx="3679291" cy="516207"/>
          </a:xfrm>
          <a:prstGeom prst="rect">
            <a:avLst/>
          </a:prstGeom>
        </p:spPr>
        <p:txBody>
          <a:bodyPr vert="horz" wrap="square" lIns="0" tIns="63794" rIns="0" bIns="0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461"/>
              </a:spcBef>
              <a:buNone/>
            </a:pPr>
            <a:r>
              <a:rPr sz="800" b="1" spc="2" dirty="0" err="1">
                <a:latin typeface="Calibri" panose="020F0502020204030204" pitchFamily="34" charset="0"/>
              </a:rPr>
              <a:t>Cú</a:t>
            </a:r>
            <a:r>
              <a:rPr sz="800" b="1" spc="88" dirty="0">
                <a:latin typeface="Calibri" panose="020F0502020204030204" pitchFamily="34" charset="0"/>
              </a:rPr>
              <a:t> </a:t>
            </a:r>
            <a:r>
              <a:rPr sz="800" b="1" spc="2" dirty="0">
                <a:latin typeface="Calibri" panose="020F0502020204030204" pitchFamily="34" charset="0"/>
              </a:rPr>
              <a:t>pháp:</a:t>
            </a:r>
          </a:p>
          <a:p>
            <a:pPr marL="96108" marR="2229" indent="0">
              <a:lnSpc>
                <a:spcPct val="70800"/>
              </a:lnSpc>
              <a:spcBef>
                <a:spcPts val="610"/>
              </a:spcBef>
              <a:buNone/>
            </a:pPr>
            <a:r>
              <a:rPr sz="800" spc="2" dirty="0">
                <a:latin typeface="Courier New" panose="02070309020205020404" pitchFamily="49" charset="0"/>
                <a:cs typeface="Courier New" panose="02070309020205020404" pitchFamily="49" charset="0"/>
              </a:rPr>
              <a:t>&lt;a</a:t>
            </a:r>
            <a:r>
              <a:rPr lang="en-US" sz="800" spc="2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sz="800" dirty="0">
                <a:latin typeface="Courier New" panose="02070309020205020404" pitchFamily="49" charset="0"/>
                <a:cs typeface="Courier New" panose="02070309020205020404" pitchFamily="49" charset="0"/>
              </a:rPr>
              <a:t>=”</a:t>
            </a:r>
            <a:r>
              <a:rPr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aboutus</a:t>
            </a:r>
            <a:r>
              <a:rPr sz="800" dirty="0">
                <a:latin typeface="Courier New" panose="02070309020205020404" pitchFamily="49" charset="0"/>
                <a:cs typeface="Courier New" panose="02070309020205020404" pitchFamily="49" charset="0"/>
              </a:rPr>
              <a:t>/aboutus_aboutaptechworldwide.html”&gt;</a:t>
            </a:r>
            <a:endParaRPr lang="en-US" sz="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96108" marR="2229" indent="0">
              <a:lnSpc>
                <a:spcPct val="70800"/>
              </a:lnSpc>
              <a:spcBef>
                <a:spcPts val="610"/>
              </a:spcBef>
              <a:buNone/>
            </a:pPr>
            <a:r>
              <a:rPr sz="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Aptech</a:t>
            </a:r>
            <a:r>
              <a:rPr sz="800" dirty="0">
                <a:latin typeface="Courier New" panose="02070309020205020404" pitchFamily="49" charset="0"/>
                <a:cs typeface="Courier New" panose="02070309020205020404" pitchFamily="49" charset="0"/>
              </a:rPr>
              <a:t> Web</a:t>
            </a:r>
            <a:r>
              <a:rPr sz="800" spc="7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sz="800" dirty="0">
                <a:latin typeface="Courier New" panose="02070309020205020404" pitchFamily="49" charset="0"/>
                <a:cs typeface="Courier New" panose="02070309020205020404" pitchFamily="49" charset="0"/>
              </a:rPr>
              <a:t>site&lt;/a&gt;</a:t>
            </a:r>
          </a:p>
        </p:txBody>
      </p:sp>
      <p:sp>
        <p:nvSpPr>
          <p:cNvPr id="19" name="object 7"/>
          <p:cNvSpPr txBox="1"/>
          <p:nvPr/>
        </p:nvSpPr>
        <p:spPr>
          <a:xfrm>
            <a:off x="205109" y="1530350"/>
            <a:ext cx="3583160" cy="757806"/>
          </a:xfrm>
          <a:prstGeom prst="rect">
            <a:avLst/>
          </a:prstGeom>
        </p:spPr>
        <p:txBody>
          <a:bodyPr vert="horz" wrap="square" lIns="0" tIns="16157" rIns="0" bIns="0" rtlCol="0">
            <a:spAutoFit/>
          </a:bodyPr>
          <a:lstStyle/>
          <a:p>
            <a:pPr marL="125916" marR="2229" indent="-120344" algn="just">
              <a:lnSpc>
                <a:spcPts val="921"/>
              </a:lnSpc>
              <a:spcBef>
                <a:spcPts val="127"/>
              </a:spcBef>
              <a:buClr>
                <a:srgbClr val="AC1317"/>
              </a:buClr>
              <a:buSzPct val="151351"/>
              <a:buFont typeface="Wingdings"/>
              <a:buChar char=""/>
              <a:tabLst>
                <a:tab pos="125916" algn="l"/>
              </a:tabLst>
            </a:pPr>
            <a:r>
              <a:rPr dirty="0">
                <a:latin typeface="Calibri"/>
                <a:cs typeface="Calibri"/>
              </a:rPr>
              <a:t>Các </a:t>
            </a:r>
            <a:r>
              <a:rPr spc="-2" dirty="0">
                <a:latin typeface="Calibri"/>
                <a:cs typeface="Calibri"/>
              </a:rPr>
              <a:t>tập </a:t>
            </a:r>
            <a:r>
              <a:rPr dirty="0">
                <a:latin typeface="Calibri"/>
                <a:cs typeface="Calibri"/>
              </a:rPr>
              <a:t>tin được hiện diện trong </a:t>
            </a:r>
            <a:r>
              <a:rPr spc="2" dirty="0">
                <a:latin typeface="Calibri"/>
                <a:cs typeface="Calibri"/>
              </a:rPr>
              <a:t>thư </a:t>
            </a:r>
            <a:r>
              <a:rPr dirty="0">
                <a:latin typeface="Calibri"/>
                <a:cs typeface="Calibri"/>
              </a:rPr>
              <a:t>mục </a:t>
            </a:r>
            <a:r>
              <a:rPr spc="2" dirty="0">
                <a:latin typeface="Calibri"/>
                <a:cs typeface="Calibri"/>
              </a:rPr>
              <a:t>mà </a:t>
            </a:r>
            <a:r>
              <a:rPr dirty="0">
                <a:latin typeface="Calibri"/>
                <a:cs typeface="Calibri"/>
              </a:rPr>
              <a:t>là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dirty="0">
                <a:latin typeface="Calibri"/>
                <a:cs typeface="Calibri"/>
              </a:rPr>
              <a:t>cấp trên cũng có thể được  liên </a:t>
            </a:r>
            <a:r>
              <a:rPr spc="-7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bằng cách sử dụng đường dẫn tương đối. Cú pháp để liên </a:t>
            </a:r>
            <a:r>
              <a:rPr spc="-9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đến </a:t>
            </a:r>
            <a:r>
              <a:rPr spc="2" dirty="0">
                <a:latin typeface="Calibri"/>
                <a:cs typeface="Calibri"/>
              </a:rPr>
              <a:t>một </a:t>
            </a:r>
            <a:r>
              <a:rPr spc="-2" dirty="0">
                <a:latin typeface="Calibri"/>
                <a:cs typeface="Calibri"/>
              </a:rPr>
              <a:t>tập  </a:t>
            </a:r>
            <a:r>
              <a:rPr dirty="0">
                <a:latin typeface="Calibri"/>
                <a:cs typeface="Calibri"/>
              </a:rPr>
              <a:t>tin </a:t>
            </a:r>
            <a:r>
              <a:rPr spc="2" dirty="0">
                <a:latin typeface="Calibri"/>
                <a:cs typeface="Calibri"/>
              </a:rPr>
              <a:t>một mức như</a:t>
            </a:r>
            <a:r>
              <a:rPr spc="-35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sau:</a:t>
            </a:r>
          </a:p>
          <a:p>
            <a:pPr marL="35100">
              <a:lnSpc>
                <a:spcPts val="963"/>
              </a:lnSpc>
              <a:spcBef>
                <a:spcPts val="311"/>
              </a:spcBef>
            </a:pPr>
            <a:r>
              <a:rPr b="1" spc="2" dirty="0">
                <a:latin typeface="Calibri"/>
                <a:cs typeface="Calibri"/>
              </a:rPr>
              <a:t>Cú</a:t>
            </a:r>
            <a:r>
              <a:rPr b="1" spc="88" dirty="0">
                <a:latin typeface="Calibri"/>
                <a:cs typeface="Calibri"/>
              </a:rPr>
              <a:t> </a:t>
            </a:r>
            <a:r>
              <a:rPr b="1" spc="2" dirty="0">
                <a:latin typeface="Calibri"/>
                <a:cs typeface="Calibri"/>
              </a:rPr>
              <a:t>pháp:</a:t>
            </a:r>
            <a:endParaRPr dirty="0">
              <a:latin typeface="Calibri"/>
              <a:cs typeface="Calibri"/>
            </a:endParaRPr>
          </a:p>
          <a:p>
            <a:pPr marL="147923" marR="156280">
              <a:lnSpc>
                <a:spcPct val="70800"/>
              </a:lnSpc>
              <a:spcBef>
                <a:spcPts val="274"/>
              </a:spcBef>
            </a:pPr>
            <a:r>
              <a:rPr spc="2" dirty="0">
                <a:latin typeface="Courier New"/>
                <a:cs typeface="Courier New"/>
              </a:rPr>
              <a:t>&lt;a </a:t>
            </a:r>
            <a:r>
              <a:rPr dirty="0">
                <a:latin typeface="Courier New"/>
                <a:cs typeface="Courier New"/>
              </a:rPr>
              <a:t>href=”../aboutus_aboutaptechworldwide.html”&gt;Aptech  </a:t>
            </a:r>
            <a:r>
              <a:rPr spc="2" dirty="0">
                <a:latin typeface="Courier New"/>
                <a:cs typeface="Courier New"/>
              </a:rPr>
              <a:t>Web </a:t>
            </a:r>
            <a:r>
              <a:rPr dirty="0">
                <a:latin typeface="Courier New"/>
                <a:cs typeface="Courier New"/>
              </a:rPr>
              <a:t>site</a:t>
            </a:r>
            <a:r>
              <a:rPr spc="4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&lt;/a&gt;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0635" y="4761"/>
            <a:ext cx="3819544" cy="36456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33127" y="85313"/>
            <a:ext cx="3398598" cy="174622"/>
          </a:xfrm>
          <a:prstGeom prst="rect">
            <a:avLst/>
          </a:prstGeom>
        </p:spPr>
        <p:txBody>
          <a:bodyPr vert="horz" wrap="square" lIns="0" tIns="5293" rIns="0" bIns="0" rtlCol="0">
            <a:spAutoFit/>
          </a:bodyPr>
          <a:lstStyle/>
          <a:p>
            <a:pPr marL="5571">
              <a:lnSpc>
                <a:spcPct val="100000"/>
              </a:lnSpc>
              <a:spcBef>
                <a:spcPts val="42"/>
              </a:spcBef>
            </a:pPr>
            <a:r>
              <a:rPr lang="vi-VN" spc="-4" dirty="0"/>
              <a:t>LIÊN </a:t>
            </a:r>
            <a:r>
              <a:rPr lang="vi-VN" spc="-26" dirty="0"/>
              <a:t>KẾT </a:t>
            </a:r>
            <a:r>
              <a:rPr lang="vi-VN" spc="-7" dirty="0"/>
              <a:t>TỚI </a:t>
            </a:r>
            <a:r>
              <a:rPr lang="vi-VN" spc="-2" dirty="0"/>
              <a:t>ĐỊA CHỈ</a:t>
            </a:r>
            <a:r>
              <a:rPr lang="vi-VN" dirty="0" smtClean="0"/>
              <a:t> E-MAIL</a:t>
            </a:r>
            <a:endParaRPr lang="vi-VN" spc="-2" dirty="0"/>
          </a:p>
        </p:txBody>
      </p:sp>
      <p:sp>
        <p:nvSpPr>
          <p:cNvPr id="7" name="object 7"/>
          <p:cNvSpPr txBox="1">
            <a:spLocks noGrp="1"/>
          </p:cNvSpPr>
          <p:nvPr>
            <p:ph type="sldNum" idx="12"/>
          </p:nvPr>
        </p:nvSpPr>
        <p:spPr>
          <a:xfrm>
            <a:off x="3762773" y="2924881"/>
            <a:ext cx="173285" cy="7694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1143">
              <a:lnSpc>
                <a:spcPts val="630"/>
              </a:lnSpc>
            </a:pPr>
            <a:fld id="{81D60167-4931-47E6-BA6A-407CBD079E47}" type="slidenum">
              <a:rPr dirty="0"/>
              <a:pPr marL="11143">
                <a:lnSpc>
                  <a:spcPts val="630"/>
                </a:lnSpc>
              </a:pPr>
              <a:t>9</a:t>
            </a:fld>
            <a:endParaRPr dirty="0"/>
          </a:p>
        </p:txBody>
      </p:sp>
      <p:sp>
        <p:nvSpPr>
          <p:cNvPr id="8" name="object 4"/>
          <p:cNvSpPr txBox="1"/>
          <p:nvPr/>
        </p:nvSpPr>
        <p:spPr>
          <a:xfrm>
            <a:off x="212343" y="417105"/>
            <a:ext cx="3582885" cy="2077814"/>
          </a:xfrm>
          <a:prstGeom prst="rect">
            <a:avLst/>
          </a:prstGeom>
        </p:spPr>
        <p:txBody>
          <a:bodyPr vert="horz" wrap="square" lIns="0" tIns="12257" rIns="0" bIns="0" rtlCol="0">
            <a:spAutoFit/>
          </a:bodyPr>
          <a:lstStyle/>
          <a:p>
            <a:pPr marL="125916" marR="3064" indent="-120344">
              <a:lnSpc>
                <a:spcPts val="921"/>
              </a:lnSpc>
              <a:spcBef>
                <a:spcPts val="96"/>
              </a:spcBef>
              <a:buClr>
                <a:srgbClr val="AC1317"/>
              </a:buClr>
              <a:buFont typeface="Wingdings"/>
              <a:buChar char=""/>
              <a:tabLst>
                <a:tab pos="125637" algn="l"/>
                <a:tab pos="125916" algn="l"/>
              </a:tabLst>
            </a:pPr>
            <a:r>
              <a:rPr spc="-2" dirty="0">
                <a:latin typeface="Calibri"/>
                <a:cs typeface="Calibri"/>
              </a:rPr>
              <a:t>Siêu liên </a:t>
            </a:r>
            <a:r>
              <a:rPr spc="-11" dirty="0">
                <a:latin typeface="Calibri"/>
                <a:cs typeface="Calibri"/>
              </a:rPr>
              <a:t>kết </a:t>
            </a:r>
            <a:r>
              <a:rPr spc="-4" dirty="0">
                <a:latin typeface="Calibri"/>
                <a:cs typeface="Calibri"/>
              </a:rPr>
              <a:t>có </a:t>
            </a:r>
            <a:r>
              <a:rPr spc="-2" dirty="0">
                <a:latin typeface="Calibri"/>
                <a:cs typeface="Calibri"/>
              </a:rPr>
              <a:t>thể </a:t>
            </a:r>
            <a:r>
              <a:rPr dirty="0">
                <a:latin typeface="Calibri"/>
                <a:cs typeface="Calibri"/>
              </a:rPr>
              <a:t>được thậm </a:t>
            </a:r>
            <a:r>
              <a:rPr spc="-2" dirty="0">
                <a:latin typeface="Calibri"/>
                <a:cs typeface="Calibri"/>
              </a:rPr>
              <a:t>chí </a:t>
            </a:r>
            <a:r>
              <a:rPr dirty="0">
                <a:latin typeface="Calibri"/>
                <a:cs typeface="Calibri"/>
              </a:rPr>
              <a:t>áp dụng </a:t>
            </a:r>
            <a:r>
              <a:rPr spc="-2" dirty="0">
                <a:latin typeface="Calibri"/>
                <a:cs typeface="Calibri"/>
              </a:rPr>
              <a:t>cho các </a:t>
            </a:r>
            <a:r>
              <a:rPr dirty="0">
                <a:latin typeface="Calibri"/>
                <a:cs typeface="Calibri"/>
              </a:rPr>
              <a:t>địa </a:t>
            </a:r>
            <a:r>
              <a:rPr spc="-2" dirty="0">
                <a:latin typeface="Calibri"/>
                <a:cs typeface="Calibri"/>
              </a:rPr>
              <a:t>chỉ </a:t>
            </a:r>
            <a:r>
              <a:rPr dirty="0">
                <a:latin typeface="Calibri"/>
                <a:cs typeface="Calibri"/>
              </a:rPr>
              <a:t>e-mail </a:t>
            </a:r>
            <a:r>
              <a:rPr spc="-4" dirty="0">
                <a:latin typeface="Calibri"/>
                <a:cs typeface="Calibri"/>
              </a:rPr>
              <a:t>trong </a:t>
            </a:r>
            <a:r>
              <a:rPr spc="-2" dirty="0">
                <a:latin typeface="Calibri"/>
                <a:cs typeface="Calibri"/>
              </a:rPr>
              <a:t>cùng </a:t>
            </a:r>
            <a:r>
              <a:rPr dirty="0">
                <a:latin typeface="Calibri"/>
                <a:cs typeface="Calibri"/>
              </a:rPr>
              <a:t>một </a:t>
            </a:r>
            <a:r>
              <a:rPr spc="-2" dirty="0">
                <a:latin typeface="Calibri"/>
                <a:cs typeface="Calibri"/>
              </a:rPr>
              <a:t>cách  </a:t>
            </a:r>
            <a:r>
              <a:rPr dirty="0">
                <a:latin typeface="Calibri"/>
                <a:cs typeface="Calibri"/>
              </a:rPr>
              <a:t>như họ </a:t>
            </a:r>
            <a:r>
              <a:rPr spc="-4" dirty="0">
                <a:latin typeface="Calibri"/>
                <a:cs typeface="Calibri"/>
              </a:rPr>
              <a:t>có </a:t>
            </a:r>
            <a:r>
              <a:rPr dirty="0">
                <a:latin typeface="Calibri"/>
                <a:cs typeface="Calibri"/>
              </a:rPr>
              <a:t>thể được dùng </a:t>
            </a:r>
            <a:r>
              <a:rPr spc="-2" dirty="0">
                <a:latin typeface="Calibri"/>
                <a:cs typeface="Calibri"/>
              </a:rPr>
              <a:t>cho </a:t>
            </a:r>
            <a:r>
              <a:rPr spc="-4" dirty="0">
                <a:latin typeface="Calibri"/>
                <a:cs typeface="Calibri"/>
              </a:rPr>
              <a:t>các trang</a:t>
            </a:r>
            <a:r>
              <a:rPr spc="44" dirty="0">
                <a:latin typeface="Calibri"/>
                <a:cs typeface="Calibri"/>
              </a:rPr>
              <a:t> </a:t>
            </a:r>
            <a:r>
              <a:rPr spc="-9" dirty="0">
                <a:latin typeface="Calibri"/>
                <a:cs typeface="Calibri"/>
              </a:rPr>
              <a:t>Web.</a:t>
            </a:r>
            <a:endParaRPr dirty="0">
              <a:latin typeface="Calibri"/>
              <a:cs typeface="Calibri"/>
            </a:endParaRPr>
          </a:p>
          <a:p>
            <a:pPr marL="125916" marR="2507" indent="-120344">
              <a:lnSpc>
                <a:spcPts val="921"/>
              </a:lnSpc>
              <a:buClr>
                <a:srgbClr val="AC1317"/>
              </a:buClr>
              <a:buFont typeface="Wingdings"/>
              <a:buChar char=""/>
              <a:tabLst>
                <a:tab pos="125637" algn="l"/>
                <a:tab pos="125916" algn="l"/>
              </a:tabLst>
            </a:pPr>
            <a:r>
              <a:rPr dirty="0">
                <a:latin typeface="Calibri"/>
                <a:cs typeface="Calibri"/>
              </a:rPr>
              <a:t>Có nhiệm vụ khác nhau </a:t>
            </a:r>
            <a:r>
              <a:rPr spc="-4" dirty="0">
                <a:latin typeface="Calibri"/>
                <a:cs typeface="Calibri"/>
              </a:rPr>
              <a:t>có </a:t>
            </a:r>
            <a:r>
              <a:rPr spc="-2" dirty="0">
                <a:latin typeface="Calibri"/>
                <a:cs typeface="Calibri"/>
              </a:rPr>
              <a:t>thể </a:t>
            </a:r>
            <a:r>
              <a:rPr dirty="0">
                <a:latin typeface="Calibri"/>
                <a:cs typeface="Calibri"/>
              </a:rPr>
              <a:t>được thực </a:t>
            </a:r>
            <a:r>
              <a:rPr spc="-2" dirty="0">
                <a:latin typeface="Calibri"/>
                <a:cs typeface="Calibri"/>
              </a:rPr>
              <a:t>hiện </a:t>
            </a:r>
            <a:r>
              <a:rPr dirty="0">
                <a:latin typeface="Calibri"/>
                <a:cs typeface="Calibri"/>
              </a:rPr>
              <a:t>khi một </a:t>
            </a:r>
            <a:r>
              <a:rPr spc="-2" dirty="0">
                <a:latin typeface="Calibri"/>
                <a:cs typeface="Calibri"/>
              </a:rPr>
              <a:t>liên </a:t>
            </a:r>
            <a:r>
              <a:rPr spc="-11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được dùng </a:t>
            </a:r>
            <a:r>
              <a:rPr spc="-2" dirty="0">
                <a:latin typeface="Calibri"/>
                <a:cs typeface="Calibri"/>
              </a:rPr>
              <a:t>cho </a:t>
            </a:r>
            <a:r>
              <a:rPr dirty="0">
                <a:latin typeface="Calibri"/>
                <a:cs typeface="Calibri"/>
              </a:rPr>
              <a:t>một e-  </a:t>
            </a:r>
            <a:r>
              <a:rPr spc="-2" dirty="0">
                <a:latin typeface="Calibri"/>
                <a:cs typeface="Calibri"/>
              </a:rPr>
              <a:t>mail?,</a:t>
            </a:r>
            <a:r>
              <a:rPr spc="66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Chẳng</a:t>
            </a:r>
            <a:r>
              <a:rPr spc="79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hạn</a:t>
            </a:r>
            <a:r>
              <a:rPr spc="7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như</a:t>
            </a:r>
            <a:r>
              <a:rPr spc="70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bắt</a:t>
            </a:r>
            <a:r>
              <a:rPr spc="6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đầu</a:t>
            </a:r>
            <a:r>
              <a:rPr spc="7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từ</a:t>
            </a:r>
            <a:r>
              <a:rPr spc="6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khách</a:t>
            </a:r>
            <a:r>
              <a:rPr spc="72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hàng</a:t>
            </a:r>
            <a:r>
              <a:rPr spc="72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e-mail</a:t>
            </a:r>
            <a:r>
              <a:rPr spc="66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mặc</a:t>
            </a:r>
            <a:r>
              <a:rPr spc="6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định,</a:t>
            </a:r>
            <a:r>
              <a:rPr spc="66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tạo</a:t>
            </a:r>
            <a:r>
              <a:rPr spc="68" dirty="0">
                <a:latin typeface="Calibri"/>
                <a:cs typeface="Calibri"/>
              </a:rPr>
              <a:t> </a:t>
            </a:r>
            <a:r>
              <a:rPr spc="-9" dirty="0">
                <a:latin typeface="Calibri"/>
                <a:cs typeface="Calibri"/>
              </a:rPr>
              <a:t>ra</a:t>
            </a:r>
            <a:r>
              <a:rPr spc="70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một</a:t>
            </a:r>
            <a:r>
              <a:rPr spc="68" dirty="0">
                <a:latin typeface="Calibri"/>
                <a:cs typeface="Calibri"/>
              </a:rPr>
              <a:t> </a:t>
            </a:r>
            <a:r>
              <a:rPr dirty="0">
                <a:latin typeface="Calibri"/>
                <a:cs typeface="Calibri"/>
              </a:rPr>
              <a:t>tin</a:t>
            </a:r>
            <a:r>
              <a:rPr spc="72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nhắn</a:t>
            </a:r>
            <a:endParaRPr dirty="0">
              <a:latin typeface="Calibri"/>
              <a:cs typeface="Calibri"/>
            </a:endParaRPr>
          </a:p>
          <a:p>
            <a:pPr marL="125916">
              <a:lnSpc>
                <a:spcPts val="884"/>
              </a:lnSpc>
            </a:pPr>
            <a:r>
              <a:rPr spc="-2" dirty="0">
                <a:latin typeface="Calibri"/>
                <a:cs typeface="Calibri"/>
              </a:rPr>
              <a:t>mới, </a:t>
            </a:r>
            <a:r>
              <a:rPr dirty="0">
                <a:latin typeface="Calibri"/>
                <a:cs typeface="Calibri"/>
              </a:rPr>
              <a:t>thêm </a:t>
            </a:r>
            <a:r>
              <a:rPr spc="-2" dirty="0">
                <a:latin typeface="Calibri"/>
                <a:cs typeface="Calibri"/>
              </a:rPr>
              <a:t>dòng chủ </a:t>
            </a:r>
            <a:r>
              <a:rPr dirty="0">
                <a:latin typeface="Calibri"/>
                <a:cs typeface="Calibri"/>
              </a:rPr>
              <a:t>đề, </a:t>
            </a:r>
            <a:r>
              <a:rPr spc="-7" dirty="0">
                <a:latin typeface="Calibri"/>
                <a:cs typeface="Calibri"/>
              </a:rPr>
              <a:t>và </a:t>
            </a:r>
            <a:r>
              <a:rPr dirty="0">
                <a:latin typeface="Calibri"/>
                <a:cs typeface="Calibri"/>
              </a:rPr>
              <a:t>như</a:t>
            </a:r>
            <a:r>
              <a:rPr spc="26" dirty="0">
                <a:latin typeface="Calibri"/>
                <a:cs typeface="Calibri"/>
              </a:rPr>
              <a:t> </a:t>
            </a:r>
            <a:r>
              <a:rPr spc="-20" dirty="0">
                <a:latin typeface="Calibri"/>
                <a:cs typeface="Calibri"/>
              </a:rPr>
              <a:t>vậy.</a:t>
            </a:r>
            <a:endParaRPr dirty="0">
              <a:latin typeface="Calibri"/>
              <a:cs typeface="Calibri"/>
            </a:endParaRPr>
          </a:p>
          <a:p>
            <a:pPr marL="125916" marR="2786" indent="-120344">
              <a:lnSpc>
                <a:spcPts val="921"/>
              </a:lnSpc>
              <a:spcBef>
                <a:spcPts val="39"/>
              </a:spcBef>
              <a:buClr>
                <a:srgbClr val="AC1317"/>
              </a:buClr>
              <a:buFont typeface="Wingdings"/>
              <a:buChar char=""/>
              <a:tabLst>
                <a:tab pos="125637" algn="l"/>
                <a:tab pos="125916" algn="l"/>
              </a:tabLst>
            </a:pPr>
            <a:r>
              <a:rPr dirty="0">
                <a:latin typeface="Calibri"/>
                <a:cs typeface="Calibri"/>
              </a:rPr>
              <a:t>Để thêm một </a:t>
            </a:r>
            <a:r>
              <a:rPr spc="-2" dirty="0">
                <a:latin typeface="Calibri"/>
                <a:cs typeface="Calibri"/>
              </a:rPr>
              <a:t>e-mail </a:t>
            </a:r>
            <a:r>
              <a:rPr dirty="0">
                <a:latin typeface="Calibri"/>
                <a:cs typeface="Calibri"/>
              </a:rPr>
              <a:t>đến một </a:t>
            </a:r>
            <a:r>
              <a:rPr spc="-2" dirty="0">
                <a:latin typeface="Calibri"/>
                <a:cs typeface="Calibri"/>
              </a:rPr>
              <a:t>siêu liên </a:t>
            </a:r>
            <a:r>
              <a:rPr spc="-9" dirty="0">
                <a:latin typeface="Calibri"/>
                <a:cs typeface="Calibri"/>
              </a:rPr>
              <a:t>kết, </a:t>
            </a:r>
            <a:r>
              <a:rPr dirty="0">
                <a:latin typeface="Calibri"/>
                <a:cs typeface="Calibri"/>
              </a:rPr>
              <a:t>thuộc </a:t>
            </a:r>
            <a:r>
              <a:rPr spc="-2" dirty="0">
                <a:latin typeface="Calibri"/>
                <a:cs typeface="Calibri"/>
              </a:rPr>
              <a:t>tính </a:t>
            </a:r>
            <a:r>
              <a:rPr spc="-4" dirty="0">
                <a:latin typeface="Calibri"/>
                <a:cs typeface="Calibri"/>
              </a:rPr>
              <a:t>href </a:t>
            </a:r>
            <a:r>
              <a:rPr spc="-2" dirty="0">
                <a:latin typeface="Calibri"/>
                <a:cs typeface="Calibri"/>
              </a:rPr>
              <a:t>phải </a:t>
            </a:r>
            <a:r>
              <a:rPr dirty="0">
                <a:latin typeface="Calibri"/>
                <a:cs typeface="Calibri"/>
              </a:rPr>
              <a:t>được sử dụng </a:t>
            </a:r>
            <a:r>
              <a:rPr spc="-7" dirty="0">
                <a:latin typeface="Calibri"/>
                <a:cs typeface="Calibri"/>
              </a:rPr>
              <a:t>và </a:t>
            </a:r>
            <a:r>
              <a:rPr spc="-2" dirty="0">
                <a:latin typeface="Calibri"/>
                <a:cs typeface="Calibri"/>
              </a:rPr>
              <a:t>tiếp  theo? mailto: </a:t>
            </a:r>
            <a:r>
              <a:rPr dirty="0">
                <a:latin typeface="Calibri"/>
                <a:cs typeface="Calibri"/>
              </a:rPr>
              <a:t>địa </a:t>
            </a:r>
            <a:r>
              <a:rPr spc="-2" dirty="0">
                <a:latin typeface="Calibri"/>
                <a:cs typeface="Calibri"/>
              </a:rPr>
              <a:t>chỉ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email.</a:t>
            </a:r>
            <a:endParaRPr dirty="0">
              <a:latin typeface="Calibri"/>
              <a:cs typeface="Calibri"/>
            </a:endParaRPr>
          </a:p>
          <a:p>
            <a:pPr marL="125916" indent="-120344">
              <a:lnSpc>
                <a:spcPts val="895"/>
              </a:lnSpc>
              <a:buClr>
                <a:srgbClr val="AC1317"/>
              </a:buClr>
              <a:buFont typeface="Wingdings"/>
              <a:buChar char=""/>
              <a:tabLst>
                <a:tab pos="125637" algn="l"/>
                <a:tab pos="125916" algn="l"/>
              </a:tabLst>
            </a:pPr>
            <a:r>
              <a:rPr spc="-2" dirty="0">
                <a:latin typeface="Calibri"/>
                <a:cs typeface="Calibri"/>
              </a:rPr>
              <a:t>Sau </a:t>
            </a:r>
            <a:r>
              <a:rPr spc="-7" dirty="0">
                <a:latin typeface="Calibri"/>
                <a:cs typeface="Calibri"/>
              </a:rPr>
              <a:t>đây </a:t>
            </a:r>
            <a:r>
              <a:rPr dirty="0">
                <a:latin typeface="Calibri"/>
                <a:cs typeface="Calibri"/>
              </a:rPr>
              <a:t>đoạn mã </a:t>
            </a:r>
            <a:r>
              <a:rPr spc="-2" dirty="0">
                <a:latin typeface="Calibri"/>
                <a:cs typeface="Calibri"/>
              </a:rPr>
              <a:t>cho </a:t>
            </a:r>
            <a:r>
              <a:rPr spc="-4" dirty="0">
                <a:latin typeface="Calibri"/>
                <a:cs typeface="Calibri"/>
              </a:rPr>
              <a:t>thấy </a:t>
            </a:r>
            <a:r>
              <a:rPr spc="-2" dirty="0">
                <a:latin typeface="Calibri"/>
                <a:cs typeface="Calibri"/>
              </a:rPr>
              <a:t>cách </a:t>
            </a:r>
            <a:r>
              <a:rPr dirty="0">
                <a:latin typeface="Calibri"/>
                <a:cs typeface="Calibri"/>
              </a:rPr>
              <a:t>để </a:t>
            </a:r>
            <a:r>
              <a:rPr spc="-2" dirty="0">
                <a:latin typeface="Calibri"/>
                <a:cs typeface="Calibri"/>
              </a:rPr>
              <a:t>siêu liên </a:t>
            </a:r>
            <a:r>
              <a:rPr spc="-11" dirty="0">
                <a:latin typeface="Calibri"/>
                <a:cs typeface="Calibri"/>
              </a:rPr>
              <a:t>kết </a:t>
            </a:r>
            <a:r>
              <a:rPr dirty="0">
                <a:latin typeface="Calibri"/>
                <a:cs typeface="Calibri"/>
              </a:rPr>
              <a:t>một địa </a:t>
            </a:r>
            <a:r>
              <a:rPr spc="-2" dirty="0">
                <a:latin typeface="Calibri"/>
                <a:cs typeface="Calibri"/>
              </a:rPr>
              <a:t>chỉ</a:t>
            </a:r>
            <a:r>
              <a:rPr spc="57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e-mail.</a:t>
            </a:r>
            <a:endParaRPr dirty="0">
              <a:latin typeface="Calibri"/>
              <a:cs typeface="Calibri"/>
            </a:endParaRPr>
          </a:p>
          <a:p>
            <a:pPr marL="159345" marR="272167">
              <a:lnSpc>
                <a:spcPct val="70800"/>
              </a:lnSpc>
              <a:spcBef>
                <a:spcPts val="344"/>
              </a:spcBef>
            </a:pPr>
            <a:r>
              <a:rPr spc="2" dirty="0">
                <a:latin typeface="Courier New"/>
                <a:cs typeface="Courier New"/>
              </a:rPr>
              <a:t>&lt;a </a:t>
            </a:r>
            <a:r>
              <a:rPr dirty="0">
                <a:latin typeface="Courier New"/>
                <a:cs typeface="Courier New"/>
              </a:rPr>
              <a:t>href</a:t>
            </a:r>
            <a:r>
              <a:rPr dirty="0">
                <a:latin typeface="Courier New"/>
                <a:cs typeface="Courier New"/>
                <a:hlinkClick r:id="rId3"/>
              </a:rPr>
              <a:t>=”m</a:t>
            </a:r>
            <a:r>
              <a:rPr dirty="0">
                <a:latin typeface="Courier New"/>
                <a:cs typeface="Courier New"/>
              </a:rPr>
              <a:t>ai</a:t>
            </a:r>
            <a:r>
              <a:rPr dirty="0">
                <a:latin typeface="Courier New"/>
                <a:cs typeface="Courier New"/>
                <a:hlinkClick r:id="rId3"/>
              </a:rPr>
              <a:t>lto:customercare@aptech.ac.in”</a:t>
            </a:r>
            <a:r>
              <a:rPr dirty="0">
                <a:latin typeface="Courier New"/>
                <a:cs typeface="Courier New"/>
              </a:rPr>
              <a:t>&gt;Customer  </a:t>
            </a:r>
            <a:r>
              <a:rPr spc="2" dirty="0">
                <a:latin typeface="Courier New"/>
                <a:cs typeface="Courier New"/>
              </a:rPr>
              <a:t>Care&lt;/a&gt;</a:t>
            </a:r>
            <a:endParaRPr dirty="0">
              <a:latin typeface="Courier New"/>
              <a:cs typeface="Courier New"/>
            </a:endParaRPr>
          </a:p>
          <a:p>
            <a:pPr>
              <a:spcBef>
                <a:spcPts val="7"/>
              </a:spcBef>
            </a:pPr>
            <a:endParaRPr sz="900" dirty="0">
              <a:latin typeface="Times New Roman"/>
              <a:cs typeface="Times New Roman"/>
            </a:endParaRPr>
          </a:p>
          <a:p>
            <a:pPr marL="125916" marR="3064" indent="-120344">
              <a:lnSpc>
                <a:spcPts val="921"/>
              </a:lnSpc>
              <a:buClr>
                <a:srgbClr val="AC1317"/>
              </a:buClr>
              <a:buFont typeface="Wingdings"/>
              <a:buChar char=""/>
              <a:tabLst>
                <a:tab pos="125637" algn="l"/>
                <a:tab pos="125916" algn="l"/>
              </a:tabLst>
            </a:pPr>
            <a:r>
              <a:rPr dirty="0">
                <a:latin typeface="Calibri"/>
                <a:cs typeface="Calibri"/>
              </a:rPr>
              <a:t>Để </a:t>
            </a:r>
            <a:r>
              <a:rPr spc="-2" dirty="0">
                <a:latin typeface="Calibri"/>
                <a:cs typeface="Calibri"/>
              </a:rPr>
              <a:t>tự </a:t>
            </a:r>
            <a:r>
              <a:rPr dirty="0">
                <a:latin typeface="Calibri"/>
                <a:cs typeface="Calibri"/>
              </a:rPr>
              <a:t>động thêm một </a:t>
            </a:r>
            <a:r>
              <a:rPr spc="-2" dirty="0">
                <a:latin typeface="Calibri"/>
                <a:cs typeface="Calibri"/>
              </a:rPr>
              <a:t>dòng </a:t>
            </a:r>
            <a:r>
              <a:rPr dirty="0">
                <a:latin typeface="Calibri"/>
                <a:cs typeface="Calibri"/>
              </a:rPr>
              <a:t>tiêu đề </a:t>
            </a:r>
            <a:r>
              <a:rPr spc="-4" dirty="0">
                <a:latin typeface="Calibri"/>
                <a:cs typeface="Calibri"/>
              </a:rPr>
              <a:t>trong các </a:t>
            </a:r>
            <a:r>
              <a:rPr dirty="0">
                <a:latin typeface="Calibri"/>
                <a:cs typeface="Calibri"/>
              </a:rPr>
              <a:t>thông </a:t>
            </a:r>
            <a:r>
              <a:rPr spc="-2" dirty="0">
                <a:latin typeface="Calibri"/>
                <a:cs typeface="Calibri"/>
              </a:rPr>
              <a:t>báo </a:t>
            </a:r>
            <a:r>
              <a:rPr dirty="0">
                <a:latin typeface="Calibri"/>
                <a:cs typeface="Calibri"/>
              </a:rPr>
              <a:t>e-mail mới, </a:t>
            </a:r>
            <a:r>
              <a:rPr spc="-4" dirty="0">
                <a:latin typeface="Calibri"/>
                <a:cs typeface="Calibri"/>
              </a:rPr>
              <a:t>các </a:t>
            </a:r>
            <a:r>
              <a:rPr dirty="0">
                <a:latin typeface="Calibri"/>
                <a:cs typeface="Calibri"/>
              </a:rPr>
              <a:t>đối </a:t>
            </a:r>
            <a:r>
              <a:rPr spc="-2" dirty="0">
                <a:latin typeface="Calibri"/>
                <a:cs typeface="Calibri"/>
              </a:rPr>
              <a:t>tượng  thuộc tính </a:t>
            </a:r>
            <a:r>
              <a:rPr dirty="0">
                <a:latin typeface="Calibri"/>
                <a:cs typeface="Calibri"/>
              </a:rPr>
              <a:t>=? </a:t>
            </a:r>
            <a:r>
              <a:rPr spc="-2" dirty="0">
                <a:latin typeface="Calibri"/>
                <a:cs typeface="Calibri"/>
              </a:rPr>
              <a:t>Phải </a:t>
            </a:r>
            <a:r>
              <a:rPr dirty="0">
                <a:latin typeface="Calibri"/>
                <a:cs typeface="Calibri"/>
              </a:rPr>
              <a:t>được </a:t>
            </a:r>
            <a:r>
              <a:rPr spc="-2" dirty="0">
                <a:latin typeface="Calibri"/>
                <a:cs typeface="Calibri"/>
              </a:rPr>
              <a:t>chèn </a:t>
            </a:r>
            <a:r>
              <a:rPr spc="-4" dirty="0">
                <a:latin typeface="Calibri"/>
                <a:cs typeface="Calibri"/>
              </a:rPr>
              <a:t>vào </a:t>
            </a:r>
            <a:r>
              <a:rPr spc="-2" dirty="0">
                <a:latin typeface="Calibri"/>
                <a:cs typeface="Calibri"/>
              </a:rPr>
              <a:t>sau </a:t>
            </a:r>
            <a:r>
              <a:rPr dirty="0">
                <a:latin typeface="Calibri"/>
                <a:cs typeface="Calibri"/>
              </a:rPr>
              <a:t>khi </a:t>
            </a:r>
            <a:r>
              <a:rPr spc="-4" dirty="0">
                <a:latin typeface="Calibri"/>
                <a:cs typeface="Calibri"/>
              </a:rPr>
              <a:t>các </a:t>
            </a:r>
            <a:r>
              <a:rPr dirty="0">
                <a:latin typeface="Calibri"/>
                <a:cs typeface="Calibri"/>
              </a:rPr>
              <a:t>địa </a:t>
            </a:r>
            <a:r>
              <a:rPr spc="-2" dirty="0">
                <a:latin typeface="Calibri"/>
                <a:cs typeface="Calibri"/>
              </a:rPr>
              <a:t>chỉ</a:t>
            </a:r>
            <a:r>
              <a:rPr spc="46" dirty="0">
                <a:latin typeface="Calibri"/>
                <a:cs typeface="Calibri"/>
              </a:rPr>
              <a:t> </a:t>
            </a:r>
            <a:r>
              <a:rPr spc="-2" dirty="0">
                <a:latin typeface="Calibri"/>
                <a:cs typeface="Calibri"/>
              </a:rPr>
              <a:t>e-mail.</a:t>
            </a:r>
            <a:endParaRPr dirty="0">
              <a:latin typeface="Calibri"/>
              <a:cs typeface="Calibri"/>
            </a:endParaRPr>
          </a:p>
          <a:p>
            <a:pPr marL="125916" marR="2229" indent="-120344">
              <a:lnSpc>
                <a:spcPts val="921"/>
              </a:lnSpc>
              <a:buClr>
                <a:srgbClr val="AC1317"/>
              </a:buClr>
              <a:buFont typeface="Wingdings"/>
              <a:buChar char=""/>
              <a:tabLst>
                <a:tab pos="125637" algn="l"/>
                <a:tab pos="125916" algn="l"/>
              </a:tabLst>
            </a:pPr>
            <a:r>
              <a:rPr spc="-2" dirty="0">
                <a:latin typeface="Calibri"/>
                <a:cs typeface="Calibri"/>
              </a:rPr>
              <a:t>Sau </a:t>
            </a:r>
            <a:r>
              <a:rPr spc="-7" dirty="0">
                <a:latin typeface="Calibri"/>
                <a:cs typeface="Calibri"/>
              </a:rPr>
              <a:t>đây </a:t>
            </a:r>
            <a:r>
              <a:rPr dirty="0">
                <a:latin typeface="Calibri"/>
                <a:cs typeface="Calibri"/>
              </a:rPr>
              <a:t>đoạn </a:t>
            </a:r>
            <a:r>
              <a:rPr spc="-2" dirty="0">
                <a:latin typeface="Calibri"/>
                <a:cs typeface="Calibri"/>
              </a:rPr>
              <a:t>mã cho </a:t>
            </a:r>
            <a:r>
              <a:rPr spc="-4" dirty="0">
                <a:latin typeface="Calibri"/>
                <a:cs typeface="Calibri"/>
              </a:rPr>
              <a:t>thấy </a:t>
            </a:r>
            <a:r>
              <a:rPr spc="-2" dirty="0">
                <a:latin typeface="Calibri"/>
                <a:cs typeface="Calibri"/>
              </a:rPr>
              <a:t>cách </a:t>
            </a:r>
            <a:r>
              <a:rPr dirty="0">
                <a:latin typeface="Calibri"/>
                <a:cs typeface="Calibri"/>
              </a:rPr>
              <a:t>để thêm một </a:t>
            </a:r>
            <a:r>
              <a:rPr spc="-2" dirty="0">
                <a:latin typeface="Calibri"/>
                <a:cs typeface="Calibri"/>
              </a:rPr>
              <a:t>dòng tiêu </a:t>
            </a:r>
            <a:r>
              <a:rPr dirty="0">
                <a:latin typeface="Calibri"/>
                <a:cs typeface="Calibri"/>
              </a:rPr>
              <a:t>đề đến một địa </a:t>
            </a:r>
            <a:r>
              <a:rPr spc="-2" dirty="0">
                <a:latin typeface="Calibri"/>
                <a:cs typeface="Calibri"/>
              </a:rPr>
              <a:t>chỉ </a:t>
            </a:r>
            <a:r>
              <a:rPr dirty="0">
                <a:latin typeface="Calibri"/>
                <a:cs typeface="Calibri"/>
              </a:rPr>
              <a:t>e-mail  </a:t>
            </a:r>
            <a:r>
              <a:rPr spc="-2" dirty="0">
                <a:latin typeface="Calibri"/>
                <a:cs typeface="Calibri"/>
              </a:rPr>
              <a:t>siêu liên</a:t>
            </a:r>
            <a:r>
              <a:rPr spc="11" dirty="0">
                <a:latin typeface="Calibri"/>
                <a:cs typeface="Calibri"/>
              </a:rPr>
              <a:t> </a:t>
            </a:r>
            <a:r>
              <a:rPr spc="-9" dirty="0">
                <a:latin typeface="Calibri"/>
                <a:cs typeface="Calibri"/>
              </a:rPr>
              <a:t>kết.</a:t>
            </a:r>
            <a:endParaRPr dirty="0">
              <a:latin typeface="Calibri"/>
              <a:cs typeface="Calibri"/>
            </a:endParaRPr>
          </a:p>
          <a:p>
            <a:pPr marL="159345" marR="207259">
              <a:lnSpc>
                <a:spcPct val="70800"/>
              </a:lnSpc>
              <a:spcBef>
                <a:spcPts val="316"/>
              </a:spcBef>
            </a:pPr>
            <a:r>
              <a:rPr spc="2" dirty="0">
                <a:latin typeface="Courier New"/>
                <a:cs typeface="Courier New"/>
              </a:rPr>
              <a:t>&lt;a </a:t>
            </a:r>
            <a:r>
              <a:rPr dirty="0">
                <a:latin typeface="Courier New"/>
                <a:cs typeface="Courier New"/>
              </a:rPr>
              <a:t>href</a:t>
            </a:r>
            <a:r>
              <a:rPr dirty="0">
                <a:latin typeface="Courier New"/>
                <a:cs typeface="Courier New"/>
                <a:hlinkClick r:id="rId3"/>
              </a:rPr>
              <a:t>=”m</a:t>
            </a:r>
            <a:r>
              <a:rPr dirty="0">
                <a:latin typeface="Courier New"/>
                <a:cs typeface="Courier New"/>
              </a:rPr>
              <a:t>ai</a:t>
            </a:r>
            <a:r>
              <a:rPr dirty="0">
                <a:latin typeface="Courier New"/>
                <a:cs typeface="Courier New"/>
                <a:hlinkClick r:id="rId3"/>
              </a:rPr>
              <a:t>lto:customercare@aptech.ac.in?subject=E- </a:t>
            </a:r>
            <a:r>
              <a:rPr dirty="0">
                <a:latin typeface="Courier New"/>
                <a:cs typeface="Courier New"/>
              </a:rPr>
              <a:t> </a:t>
            </a:r>
            <a:r>
              <a:rPr spc="2" dirty="0">
                <a:latin typeface="Courier New"/>
                <a:cs typeface="Courier New"/>
              </a:rPr>
              <a:t>mail to </a:t>
            </a:r>
            <a:r>
              <a:rPr dirty="0">
                <a:latin typeface="Courier New"/>
                <a:cs typeface="Courier New"/>
              </a:rPr>
              <a:t>Customer Care”&gt;Customer</a:t>
            </a:r>
            <a:r>
              <a:rPr spc="22" dirty="0">
                <a:latin typeface="Courier New"/>
                <a:cs typeface="Courier New"/>
              </a:rPr>
              <a:t> </a:t>
            </a:r>
            <a:r>
              <a:rPr dirty="0">
                <a:latin typeface="Courier New"/>
                <a:cs typeface="Courier New"/>
              </a:rPr>
              <a:t>Care&lt;/a&gt;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155</TotalTime>
  <Words>1305</Words>
  <Application>Microsoft Office PowerPoint</Application>
  <PresentationFormat>Custom</PresentationFormat>
  <Paragraphs>125</Paragraphs>
  <Slides>12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Theme1</vt:lpstr>
      <vt:lpstr>PowerPoint Presentation</vt:lpstr>
      <vt:lpstr>MỤC TIÊU</vt:lpstr>
      <vt:lpstr>CÁC LIÊN KẾT(HYPERLINKS) 1-3</vt:lpstr>
      <vt:lpstr>CÁC LIÊN KẾT(HYPERLINKS) 2-3</vt:lpstr>
      <vt:lpstr>CÁC LIÊN KẾT(HYPERLINKS) 3-3</vt:lpstr>
      <vt:lpstr>THUỘC TÍNH TARGET</vt:lpstr>
      <vt:lpstr>ĐƯỜNG DẪN TƯƠNG ĐỐI VÀ TUYỆT ĐỐI 1-2</vt:lpstr>
      <vt:lpstr>ĐƯỜNG DẪN TƯƠNG ĐỐI VÀ TUYỆT ĐỐI 2-2</vt:lpstr>
      <vt:lpstr>LIÊN KẾT TỚI ĐỊA CHỈ E-MAIL</vt:lpstr>
      <vt:lpstr>LIÊN KẾT TỚI CÁC LOẠI NỘI DUNG KHÁC</vt:lpstr>
      <vt:lpstr>TỔNG KẾT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n</dc:title>
  <dc:creator>Lại Đức Chung</dc:creator>
  <cp:lastModifiedBy>Trung Hoàng</cp:lastModifiedBy>
  <cp:revision>7</cp:revision>
  <dcterms:created xsi:type="dcterms:W3CDTF">2017-10-24T03:26:59Z</dcterms:created>
  <dcterms:modified xsi:type="dcterms:W3CDTF">2017-11-06T03:15:10Z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2016-08-01T00:00:00Z</vt:filetime>
  </property>
  <property fmtid="{D5CDD505-2E9C-101B-9397-08002B2CF9AE}" pid="3" name="Creator">
    <vt:lpwstr>Microsoft® PowerPoint® 2013</vt:lpwstr>
  </property>
  <property fmtid="{D5CDD505-2E9C-101B-9397-08002B2CF9AE}" pid="4" name="LastSaved">
    <vt:filetime>2017-10-24T00:00:00Z</vt:filetime>
  </property>
</Properties>
</file>